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5" r:id="rId3"/>
    <p:sldId id="281" r:id="rId4"/>
    <p:sldId id="280" r:id="rId5"/>
    <p:sldId id="282" r:id="rId6"/>
    <p:sldId id="274" r:id="rId7"/>
    <p:sldId id="283" r:id="rId8"/>
    <p:sldId id="275" r:id="rId9"/>
    <p:sldId id="287" r:id="rId10"/>
    <p:sldId id="260" r:id="rId11"/>
    <p:sldId id="285" r:id="rId12"/>
    <p:sldId id="284" r:id="rId13"/>
    <p:sldId id="279" r:id="rId14"/>
    <p:sldId id="286"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005E82F-1AF7-4D8D-BDB2-87C01E74B67B}" type="datetimeFigureOut">
              <a:rPr lang="en-US" smtClean="0"/>
              <a:t>3/14/2016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7CC76F-3F60-4FE4-81D1-72AC5C3CF8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5E82F-1AF7-4D8D-BDB2-87C01E74B67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C76F-3F60-4FE4-81D1-72AC5C3CF8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5E82F-1AF7-4D8D-BDB2-87C01E74B67B}"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CC76F-3F60-4FE4-81D1-72AC5C3CF8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005E82F-1AF7-4D8D-BDB2-87C01E74B67B}" type="datetimeFigureOut">
              <a:rPr lang="en-US" smtClean="0"/>
              <a:t>3/14/2016</a:t>
            </a:fld>
            <a:endParaRPr lang="en-US"/>
          </a:p>
        </p:txBody>
      </p:sp>
      <p:sp>
        <p:nvSpPr>
          <p:cNvPr id="9" name="Slide Number Placeholder 8"/>
          <p:cNvSpPr>
            <a:spLocks noGrp="1"/>
          </p:cNvSpPr>
          <p:nvPr>
            <p:ph type="sldNum" sz="quarter" idx="15"/>
          </p:nvPr>
        </p:nvSpPr>
        <p:spPr/>
        <p:txBody>
          <a:bodyPr rtlCol="0"/>
          <a:lstStyle/>
          <a:p>
            <a:fld id="{B17CC76F-3F60-4FE4-81D1-72AC5C3CF80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005E82F-1AF7-4D8D-BDB2-87C01E74B67B}" type="datetimeFigureOut">
              <a:rPr lang="en-US" smtClean="0"/>
              <a:t>3/14/2016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7CC76F-3F60-4FE4-81D1-72AC5C3CF8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05E82F-1AF7-4D8D-BDB2-87C01E74B67B}"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CC76F-3F60-4FE4-81D1-72AC5C3CF80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005E82F-1AF7-4D8D-BDB2-87C01E74B67B}"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CC76F-3F60-4FE4-81D1-72AC5C3CF80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005E82F-1AF7-4D8D-BDB2-87C01E74B67B}" type="datetimeFigureOut">
              <a:rPr lang="en-US" smtClean="0"/>
              <a:t>3/14/2016</a:t>
            </a:fld>
            <a:endParaRPr lang="en-US"/>
          </a:p>
        </p:txBody>
      </p:sp>
      <p:sp>
        <p:nvSpPr>
          <p:cNvPr id="7" name="Slide Number Placeholder 6"/>
          <p:cNvSpPr>
            <a:spLocks noGrp="1"/>
          </p:cNvSpPr>
          <p:nvPr>
            <p:ph type="sldNum" sz="quarter" idx="11"/>
          </p:nvPr>
        </p:nvSpPr>
        <p:spPr/>
        <p:txBody>
          <a:bodyPr rtlCol="0"/>
          <a:lstStyle/>
          <a:p>
            <a:fld id="{B17CC76F-3F60-4FE4-81D1-72AC5C3CF80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5E82F-1AF7-4D8D-BDB2-87C01E74B67B}"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CC76F-3F60-4FE4-81D1-72AC5C3CF8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005E82F-1AF7-4D8D-BDB2-87C01E74B67B}" type="datetimeFigureOut">
              <a:rPr lang="en-US" smtClean="0"/>
              <a:t>3/14/2016</a:t>
            </a:fld>
            <a:endParaRPr lang="en-US"/>
          </a:p>
        </p:txBody>
      </p:sp>
      <p:sp>
        <p:nvSpPr>
          <p:cNvPr id="22" name="Slide Number Placeholder 21"/>
          <p:cNvSpPr>
            <a:spLocks noGrp="1"/>
          </p:cNvSpPr>
          <p:nvPr>
            <p:ph type="sldNum" sz="quarter" idx="15"/>
          </p:nvPr>
        </p:nvSpPr>
        <p:spPr/>
        <p:txBody>
          <a:bodyPr rtlCol="0"/>
          <a:lstStyle/>
          <a:p>
            <a:fld id="{B17CC76F-3F60-4FE4-81D1-72AC5C3CF80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005E82F-1AF7-4D8D-BDB2-87C01E74B67B}" type="datetimeFigureOut">
              <a:rPr lang="en-US" smtClean="0"/>
              <a:t>3/14/2016</a:t>
            </a:fld>
            <a:endParaRPr lang="en-US"/>
          </a:p>
        </p:txBody>
      </p:sp>
      <p:sp>
        <p:nvSpPr>
          <p:cNvPr id="18" name="Slide Number Placeholder 17"/>
          <p:cNvSpPr>
            <a:spLocks noGrp="1"/>
          </p:cNvSpPr>
          <p:nvPr>
            <p:ph type="sldNum" sz="quarter" idx="11"/>
          </p:nvPr>
        </p:nvSpPr>
        <p:spPr/>
        <p:txBody>
          <a:bodyPr rtlCol="0"/>
          <a:lstStyle/>
          <a:p>
            <a:fld id="{B17CC76F-3F60-4FE4-81D1-72AC5C3CF80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005E82F-1AF7-4D8D-BDB2-87C01E74B67B}" type="datetimeFigureOut">
              <a:rPr lang="en-US" smtClean="0"/>
              <a:t>3/14/2016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7CC76F-3F60-4FE4-81D1-72AC5C3CF8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teslj.org/Techniques/Knoy-ChineseWriters.html" TargetMode="External"/><Relationship Id="rId2" Type="http://schemas.openxmlformats.org/officeDocument/2006/relationships/hyperlink" Target="http://tesl-ej.org/ej22/a1.html" TargetMode="External"/><Relationship Id="rId1" Type="http://schemas.openxmlformats.org/officeDocument/2006/relationships/slideLayout" Target="../slideLayouts/slideLayout2.xml"/><Relationship Id="rId4" Type="http://schemas.openxmlformats.org/officeDocument/2006/relationships/hyperlink" Target="http://repository.liv.ac.uk/149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828799"/>
          </a:xfrm>
        </p:spPr>
        <p:txBody>
          <a:bodyPr>
            <a:normAutofit/>
          </a:bodyPr>
          <a:lstStyle/>
          <a:p>
            <a:pPr algn="ctr"/>
            <a:r>
              <a:rPr lang="en-US" dirty="0" smtClean="0"/>
              <a:t>Challenges and Issues in </a:t>
            </a:r>
            <a:br>
              <a:rPr lang="en-US" dirty="0" smtClean="0"/>
            </a:br>
            <a:r>
              <a:rPr lang="en-US" dirty="0" smtClean="0"/>
              <a:t>Writing Academic </a:t>
            </a:r>
            <a:r>
              <a:rPr lang="en-US" dirty="0"/>
              <a:t>P</a:t>
            </a:r>
            <a:r>
              <a:rPr lang="en-US" dirty="0" smtClean="0"/>
              <a:t>apers in English</a:t>
            </a:r>
            <a:endParaRPr lang="en-US" dirty="0"/>
          </a:p>
        </p:txBody>
      </p:sp>
      <p:sp>
        <p:nvSpPr>
          <p:cNvPr id="3" name="Subtitle 2"/>
          <p:cNvSpPr>
            <a:spLocks noGrp="1"/>
          </p:cNvSpPr>
          <p:nvPr>
            <p:ph type="subTitle" idx="1"/>
          </p:nvPr>
        </p:nvSpPr>
        <p:spPr>
          <a:xfrm>
            <a:off x="1524000" y="2971800"/>
            <a:ext cx="7086600" cy="1828800"/>
          </a:xfrm>
        </p:spPr>
        <p:txBody>
          <a:bodyPr>
            <a:normAutofit lnSpcReduction="10000"/>
          </a:bodyPr>
          <a:lstStyle/>
          <a:p>
            <a:pPr algn="ctr"/>
            <a:r>
              <a:rPr lang="en-US" sz="2800" dirty="0" smtClean="0"/>
              <a:t>Dr. </a:t>
            </a:r>
            <a:r>
              <a:rPr lang="en-US" sz="2800" dirty="0" err="1" smtClean="0"/>
              <a:t>Xiaorong</a:t>
            </a:r>
            <a:r>
              <a:rPr lang="en-US" sz="2800" dirty="0" smtClean="0"/>
              <a:t> Shao</a:t>
            </a:r>
          </a:p>
          <a:p>
            <a:pPr algn="ctr"/>
            <a:r>
              <a:rPr lang="en-US" sz="2400" dirty="0" smtClean="0"/>
              <a:t>Associate Professor</a:t>
            </a:r>
          </a:p>
          <a:p>
            <a:pPr algn="ctr"/>
            <a:r>
              <a:rPr lang="en-US" sz="2400" dirty="0" smtClean="0"/>
              <a:t>Information Literacy Librarian </a:t>
            </a:r>
          </a:p>
          <a:p>
            <a:pPr algn="ctr"/>
            <a:r>
              <a:rPr lang="en-US" sz="2400" dirty="0" smtClean="0"/>
              <a:t>Appalachian State University</a:t>
            </a:r>
            <a:endParaRPr lang="en-US" sz="2400" dirty="0"/>
          </a:p>
        </p:txBody>
      </p:sp>
    </p:spTree>
    <p:extLst>
      <p:ext uri="{BB962C8B-B14F-4D97-AF65-F5344CB8AC3E}">
        <p14:creationId xmlns:p14="http://schemas.microsoft.com/office/powerpoint/2010/main" val="1035425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r>
              <a:rPr lang="en-US" sz="2800" dirty="0"/>
              <a:t>Colloquial </a:t>
            </a:r>
            <a:r>
              <a:rPr lang="en-US" sz="2800" dirty="0" smtClean="0"/>
              <a:t>Habits in Constructing Sentences 1</a:t>
            </a:r>
            <a:endParaRPr lang="en-US" sz="2800" dirty="0"/>
          </a:p>
        </p:txBody>
      </p:sp>
      <p:sp>
        <p:nvSpPr>
          <p:cNvPr id="3" name="Content Placeholder 2"/>
          <p:cNvSpPr>
            <a:spLocks noGrp="1"/>
          </p:cNvSpPr>
          <p:nvPr>
            <p:ph sz="quarter" idx="1"/>
          </p:nvPr>
        </p:nvSpPr>
        <p:spPr>
          <a:xfrm>
            <a:off x="304800" y="1295400"/>
            <a:ext cx="8382000" cy="5257800"/>
          </a:xfrm>
        </p:spPr>
        <p:txBody>
          <a:bodyPr>
            <a:normAutofit/>
          </a:bodyPr>
          <a:lstStyle/>
          <a:p>
            <a:pPr marL="0" indent="0">
              <a:buNone/>
            </a:pPr>
            <a:endParaRPr lang="en-US" dirty="0" smtClean="0"/>
          </a:p>
          <a:p>
            <a:pPr>
              <a:buFont typeface="Wingdings" panose="05000000000000000000" pitchFamily="2" charset="2"/>
              <a:buChar char="Ø"/>
            </a:pPr>
            <a:r>
              <a:rPr lang="en-US" sz="2800" dirty="0" smtClean="0"/>
              <a:t>Chinese </a:t>
            </a:r>
            <a:r>
              <a:rPr lang="en-US" sz="2800" dirty="0"/>
              <a:t>writers often place prepositional phrases that indicate comparison in front of the main </a:t>
            </a:r>
            <a:r>
              <a:rPr lang="en-US" sz="2800" dirty="0" smtClean="0"/>
              <a:t>idea. </a:t>
            </a:r>
            <a:r>
              <a:rPr lang="en-US" sz="2800" dirty="0"/>
              <a:t>Doing so pushes the main idea towards the back of the sentence. </a:t>
            </a:r>
          </a:p>
          <a:p>
            <a:pPr lvl="1"/>
            <a:r>
              <a:rPr lang="en-US" sz="2800" dirty="0" smtClean="0"/>
              <a:t>Chinese-English </a:t>
            </a:r>
            <a:r>
              <a:rPr lang="en-US" sz="2800" dirty="0"/>
              <a:t>colloquial habit: “Compared to dogs, cats are nice. “ Instead, one should say “Cats are nicer than dogs</a:t>
            </a:r>
            <a:r>
              <a:rPr lang="en-US" sz="2800" dirty="0" smtClean="0"/>
              <a:t>.”</a:t>
            </a:r>
            <a:endParaRPr lang="en-US" sz="2800" dirty="0"/>
          </a:p>
          <a:p>
            <a:endParaRPr lang="en-US" dirty="0"/>
          </a:p>
        </p:txBody>
      </p:sp>
    </p:spTree>
    <p:extLst>
      <p:ext uri="{BB962C8B-B14F-4D97-AF65-F5344CB8AC3E}">
        <p14:creationId xmlns:p14="http://schemas.microsoft.com/office/powerpoint/2010/main" val="1014241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Colloquial Habits in Constructing Sentences </a:t>
            </a:r>
            <a:r>
              <a:rPr lang="en-US" sz="2800" dirty="0" smtClean="0"/>
              <a:t>2</a:t>
            </a:r>
            <a:endParaRPr lang="en-US" sz="2800" dirty="0"/>
          </a:p>
        </p:txBody>
      </p:sp>
      <p:sp>
        <p:nvSpPr>
          <p:cNvPr id="3" name="Content Placeholder 2"/>
          <p:cNvSpPr>
            <a:spLocks noGrp="1"/>
          </p:cNvSpPr>
          <p:nvPr>
            <p:ph sz="quarter" idx="1"/>
          </p:nvPr>
        </p:nvSpPr>
        <p:spPr/>
        <p:txBody>
          <a:bodyPr/>
          <a:lstStyle/>
          <a:p>
            <a:pPr>
              <a:buFont typeface="Wingdings" panose="05000000000000000000" pitchFamily="2" charset="2"/>
              <a:buChar char="Ø"/>
            </a:pPr>
            <a:r>
              <a:rPr lang="en-US" dirty="0"/>
              <a:t>Chinese writers usually preface the main idea by first stating the purpose, condition, location or reason first. The logic behind this colloquial habit appears to be introducing the main idea instead or directly stating it would be too direct and perceived as somewhat offensive. </a:t>
            </a:r>
          </a:p>
          <a:p>
            <a:pPr lvl="1"/>
            <a:r>
              <a:rPr lang="en-US" dirty="0"/>
              <a:t>Chinese-English colloquial habit: purpose (beginning too many sentences with “</a:t>
            </a:r>
            <a:r>
              <a:rPr lang="en-US" dirty="0">
                <a:solidFill>
                  <a:srgbClr val="FF0000"/>
                </a:solidFill>
              </a:rPr>
              <a:t>In order to…” </a:t>
            </a:r>
            <a:r>
              <a:rPr lang="en-US" dirty="0"/>
              <a:t>and “</a:t>
            </a:r>
            <a:r>
              <a:rPr lang="en-US" dirty="0">
                <a:solidFill>
                  <a:srgbClr val="FF0000"/>
                </a:solidFill>
              </a:rPr>
              <a:t>For the sake of</a:t>
            </a:r>
            <a:r>
              <a:rPr lang="en-US" dirty="0"/>
              <a:t>…” ) condition (beginning too many sentences with </a:t>
            </a:r>
            <a:r>
              <a:rPr lang="en-US" dirty="0">
                <a:solidFill>
                  <a:srgbClr val="FF0000"/>
                </a:solidFill>
              </a:rPr>
              <a:t>If</a:t>
            </a:r>
            <a:r>
              <a:rPr lang="en-US" dirty="0"/>
              <a:t> and </a:t>
            </a:r>
            <a:r>
              <a:rPr lang="en-US" dirty="0">
                <a:solidFill>
                  <a:srgbClr val="FF0000"/>
                </a:solidFill>
              </a:rPr>
              <a:t>When</a:t>
            </a:r>
            <a:r>
              <a:rPr lang="en-US" dirty="0"/>
              <a:t>) location (beginning too many sentences with </a:t>
            </a:r>
            <a:r>
              <a:rPr lang="en-US" dirty="0">
                <a:solidFill>
                  <a:srgbClr val="FF0000"/>
                </a:solidFill>
              </a:rPr>
              <a:t>In</a:t>
            </a:r>
            <a:r>
              <a:rPr lang="en-US" dirty="0"/>
              <a:t>, </a:t>
            </a:r>
            <a:r>
              <a:rPr lang="en-US" dirty="0">
                <a:solidFill>
                  <a:srgbClr val="FF0000"/>
                </a:solidFill>
              </a:rPr>
              <a:t>At</a:t>
            </a:r>
            <a:r>
              <a:rPr lang="en-US" dirty="0"/>
              <a:t>, and </a:t>
            </a:r>
            <a:r>
              <a:rPr lang="en-US" dirty="0">
                <a:solidFill>
                  <a:srgbClr val="FF0000"/>
                </a:solidFill>
              </a:rPr>
              <a:t>From</a:t>
            </a:r>
            <a:r>
              <a:rPr lang="en-US" dirty="0"/>
              <a:t>) or reason (beginning too many sentences with </a:t>
            </a:r>
            <a:r>
              <a:rPr lang="en-US" dirty="0">
                <a:solidFill>
                  <a:srgbClr val="FF0000"/>
                </a:solidFill>
              </a:rPr>
              <a:t>Due to</a:t>
            </a:r>
            <a:r>
              <a:rPr lang="en-US" dirty="0"/>
              <a:t>, </a:t>
            </a:r>
            <a:r>
              <a:rPr lang="en-US" dirty="0">
                <a:solidFill>
                  <a:srgbClr val="FF0000"/>
                </a:solidFill>
              </a:rPr>
              <a:t>Because</a:t>
            </a:r>
            <a:r>
              <a:rPr lang="en-US" dirty="0"/>
              <a:t>, and </a:t>
            </a:r>
            <a:r>
              <a:rPr lang="en-US" dirty="0">
                <a:solidFill>
                  <a:srgbClr val="FF0000"/>
                </a:solidFill>
              </a:rPr>
              <a:t>Since</a:t>
            </a:r>
            <a:r>
              <a:rPr lang="en-US" dirty="0"/>
              <a:t>).</a:t>
            </a:r>
          </a:p>
          <a:p>
            <a:pPr marL="457200" lvl="1" indent="0">
              <a:buNone/>
            </a:pPr>
            <a:endParaRPr lang="en-US" dirty="0"/>
          </a:p>
          <a:p>
            <a:endParaRPr lang="en-US" dirty="0"/>
          </a:p>
        </p:txBody>
      </p:sp>
    </p:spTree>
    <p:extLst>
      <p:ext uri="{BB962C8B-B14F-4D97-AF65-F5344CB8AC3E}">
        <p14:creationId xmlns:p14="http://schemas.microsoft.com/office/powerpoint/2010/main" val="42018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Colloquial Habits in Constructing </a:t>
            </a:r>
            <a:r>
              <a:rPr lang="en-US" sz="3200" dirty="0" smtClean="0"/>
              <a:t>Sentences 3</a:t>
            </a:r>
            <a:endParaRPr lang="en-US" dirty="0"/>
          </a:p>
        </p:txBody>
      </p:sp>
      <p:sp>
        <p:nvSpPr>
          <p:cNvPr id="3" name="Content Placeholder 2"/>
          <p:cNvSpPr>
            <a:spLocks noGrp="1"/>
          </p:cNvSpPr>
          <p:nvPr>
            <p:ph sz="quarter" idx="1"/>
          </p:nvPr>
        </p:nvSpPr>
        <p:spPr/>
        <p:txBody>
          <a:bodyPr>
            <a:normAutofit fontScale="85000" lnSpcReduction="20000"/>
          </a:bodyPr>
          <a:lstStyle/>
          <a:p>
            <a:pPr>
              <a:buFont typeface="Wingdings" panose="05000000000000000000" pitchFamily="2" charset="2"/>
              <a:buChar char="Ø"/>
            </a:pPr>
            <a:r>
              <a:rPr lang="en-US" dirty="0"/>
              <a:t>Overuse of First Person. Third Person is more objective. First Person is so common in Chinese documents (professional or otherwise) that many writers are unaware of this colloquial habit. An exception to using First Person would be if the author wants to emphasize a personal opinion such as </a:t>
            </a:r>
            <a:r>
              <a:rPr lang="en-US" dirty="0">
                <a:solidFill>
                  <a:srgbClr val="FF0000"/>
                </a:solidFill>
              </a:rPr>
              <a:t>We believe</a:t>
            </a:r>
            <a:r>
              <a:rPr lang="en-US" dirty="0"/>
              <a:t>, </a:t>
            </a:r>
            <a:r>
              <a:rPr lang="en-US" dirty="0">
                <a:solidFill>
                  <a:srgbClr val="FF0000"/>
                </a:solidFill>
              </a:rPr>
              <a:t>We can infer</a:t>
            </a:r>
            <a:r>
              <a:rPr lang="en-US" dirty="0"/>
              <a:t>, </a:t>
            </a:r>
            <a:r>
              <a:rPr lang="en-US" dirty="0">
                <a:solidFill>
                  <a:srgbClr val="FF0000"/>
                </a:solidFill>
              </a:rPr>
              <a:t>We conclude</a:t>
            </a:r>
            <a:r>
              <a:rPr lang="en-US" dirty="0"/>
              <a:t>, </a:t>
            </a:r>
            <a:r>
              <a:rPr lang="en-US" dirty="0">
                <a:solidFill>
                  <a:srgbClr val="FF0000"/>
                </a:solidFill>
              </a:rPr>
              <a:t>We recommend</a:t>
            </a:r>
            <a:r>
              <a:rPr lang="en-US" dirty="0"/>
              <a:t>, and </a:t>
            </a:r>
            <a:r>
              <a:rPr lang="en-US" dirty="0">
                <a:solidFill>
                  <a:srgbClr val="FF0000"/>
                </a:solidFill>
              </a:rPr>
              <a:t>We postulate</a:t>
            </a:r>
            <a:r>
              <a:rPr lang="en-US" dirty="0"/>
              <a:t>. In contrast, using Third Person style removes a feeling of subjectivity or personal bias that the First Person style has. Moreover, Third Person Style creates an environment in which the author can objectively separate himself or herself from the contents so that the readers can assess the manuscript quality themselves. </a:t>
            </a:r>
          </a:p>
          <a:p>
            <a:pPr lvl="1"/>
            <a:r>
              <a:rPr lang="en-US" dirty="0"/>
              <a:t>We suggest… The results of this study suggest….</a:t>
            </a:r>
          </a:p>
          <a:p>
            <a:pPr marL="365760" lvl="1" indent="0">
              <a:buNone/>
            </a:pPr>
            <a:endParaRPr lang="en-US" b="1" dirty="0">
              <a:solidFill>
                <a:srgbClr val="0070C0"/>
              </a:solidFill>
            </a:endParaRPr>
          </a:p>
          <a:p>
            <a:pPr marL="365760" lvl="1" indent="0" algn="ctr">
              <a:buNone/>
            </a:pPr>
            <a:r>
              <a:rPr lang="en-US" b="1" dirty="0">
                <a:solidFill>
                  <a:srgbClr val="0070C0"/>
                </a:solidFill>
              </a:rPr>
              <a:t>Try to read through the draft of the paper  you are prepared  for the writing contest and see if you have written any colloquial sentences.</a:t>
            </a:r>
            <a:endParaRPr lang="en-US" dirty="0"/>
          </a:p>
          <a:p>
            <a:endParaRPr lang="en-US" dirty="0"/>
          </a:p>
        </p:txBody>
      </p:sp>
    </p:spTree>
    <p:extLst>
      <p:ext uri="{BB962C8B-B14F-4D97-AF65-F5344CB8AC3E}">
        <p14:creationId xmlns:p14="http://schemas.microsoft.com/office/powerpoint/2010/main" val="2109195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Telling V.</a:t>
            </a:r>
            <a:r>
              <a:rPr lang="en-US" sz="2800" b="1" dirty="0" smtClean="0"/>
              <a:t> </a:t>
            </a:r>
            <a:r>
              <a:rPr lang="en-US" sz="2800" dirty="0" smtClean="0"/>
              <a:t>Showing</a:t>
            </a:r>
            <a:endParaRPr lang="en-US" sz="2800" dirty="0"/>
          </a:p>
        </p:txBody>
      </p:sp>
      <p:sp>
        <p:nvSpPr>
          <p:cNvPr id="3" name="Content Placeholder 2"/>
          <p:cNvSpPr>
            <a:spLocks noGrp="1"/>
          </p:cNvSpPr>
          <p:nvPr>
            <p:ph sz="quarter" idx="1"/>
          </p:nvPr>
        </p:nvSpPr>
        <p:spPr>
          <a:xfrm>
            <a:off x="304800" y="914400"/>
            <a:ext cx="8458200" cy="5562600"/>
          </a:xfrm>
        </p:spPr>
        <p:txBody>
          <a:bodyPr>
            <a:normAutofit fontScale="62500" lnSpcReduction="20000"/>
          </a:bodyPr>
          <a:lstStyle/>
          <a:p>
            <a:endParaRPr lang="en-US" dirty="0" smtClean="0"/>
          </a:p>
          <a:p>
            <a:pPr marL="0" indent="0" algn="ctr">
              <a:buNone/>
            </a:pPr>
            <a:r>
              <a:rPr lang="en-US" sz="8000" b="1" i="1" dirty="0" smtClean="0">
                <a:solidFill>
                  <a:srgbClr val="FF0000"/>
                </a:solidFill>
              </a:rPr>
              <a:t>Show</a:t>
            </a:r>
            <a:r>
              <a:rPr lang="en-US" sz="8000" b="1" i="1" dirty="0">
                <a:solidFill>
                  <a:srgbClr val="FF0000"/>
                </a:solidFill>
              </a:rPr>
              <a:t>, Don't Tell</a:t>
            </a:r>
            <a:r>
              <a:rPr lang="en-US" sz="8000" b="1" dirty="0"/>
              <a:t> is a writing </a:t>
            </a:r>
            <a:r>
              <a:rPr lang="en-US" sz="8000" b="1" dirty="0" smtClean="0"/>
              <a:t>maxim </a:t>
            </a:r>
          </a:p>
          <a:p>
            <a:pPr marL="0" indent="0">
              <a:buNone/>
            </a:pPr>
            <a:endParaRPr lang="en-US" sz="4000" dirty="0"/>
          </a:p>
          <a:p>
            <a:pPr marL="0" indent="0">
              <a:buNone/>
            </a:pPr>
            <a:r>
              <a:rPr lang="en-US" sz="4800" b="1" dirty="0" smtClean="0"/>
              <a:t>Showing </a:t>
            </a:r>
            <a:r>
              <a:rPr lang="en-US" sz="4800" dirty="0" smtClean="0"/>
              <a:t>allows writers to expand details and describe things across a large space on the page. </a:t>
            </a:r>
            <a:r>
              <a:rPr lang="en-US" sz="4800" dirty="0">
                <a:solidFill>
                  <a:srgbClr val="FF0000"/>
                </a:solidFill>
              </a:rPr>
              <a:t>Also referred to as </a:t>
            </a:r>
            <a:r>
              <a:rPr lang="en-US" sz="4800" dirty="0" smtClean="0">
                <a:solidFill>
                  <a:srgbClr val="FF0000"/>
                </a:solidFill>
              </a:rPr>
              <a:t>scene.</a:t>
            </a:r>
            <a:endParaRPr lang="en-US" sz="4800" dirty="0" smtClean="0"/>
          </a:p>
          <a:p>
            <a:pPr marL="0" indent="0">
              <a:buNone/>
            </a:pPr>
            <a:endParaRPr lang="en-US" sz="4800" b="1" dirty="0" smtClean="0"/>
          </a:p>
          <a:p>
            <a:pPr marL="0" indent="0">
              <a:buNone/>
            </a:pPr>
            <a:r>
              <a:rPr lang="en-US" sz="4800" b="1" dirty="0" smtClean="0"/>
              <a:t>Telling</a:t>
            </a:r>
            <a:r>
              <a:rPr lang="en-US" sz="4800" dirty="0"/>
              <a:t>, in its simplest form, means a concise </a:t>
            </a:r>
            <a:r>
              <a:rPr lang="en-US" sz="4800" dirty="0" smtClean="0"/>
              <a:t>statement for covering the ground.</a:t>
            </a:r>
            <a:r>
              <a:rPr lang="en-US" sz="4800" dirty="0"/>
              <a:t> </a:t>
            </a:r>
            <a:r>
              <a:rPr lang="en-US" sz="4800" dirty="0">
                <a:solidFill>
                  <a:srgbClr val="FF0000"/>
                </a:solidFill>
              </a:rPr>
              <a:t>Also </a:t>
            </a:r>
            <a:r>
              <a:rPr lang="en-US" sz="4800" dirty="0" smtClean="0">
                <a:solidFill>
                  <a:srgbClr val="FF0000"/>
                </a:solidFill>
              </a:rPr>
              <a:t>referred </a:t>
            </a:r>
            <a:r>
              <a:rPr lang="en-US" sz="4800" dirty="0">
                <a:solidFill>
                  <a:srgbClr val="FF0000"/>
                </a:solidFill>
              </a:rPr>
              <a:t>to as </a:t>
            </a:r>
            <a:r>
              <a:rPr lang="en-US" sz="4800" dirty="0" smtClean="0">
                <a:solidFill>
                  <a:srgbClr val="FF0000"/>
                </a:solidFill>
              </a:rPr>
              <a:t>summary</a:t>
            </a:r>
            <a:r>
              <a:rPr lang="en-US" sz="4800" dirty="0" smtClean="0"/>
              <a:t>. </a:t>
            </a:r>
            <a:r>
              <a:rPr lang="en-US" sz="4800" dirty="0"/>
              <a:t> </a:t>
            </a:r>
            <a:r>
              <a:rPr lang="en-US" sz="4800" i="1" dirty="0"/>
              <a:t>The grass was soft and green</a:t>
            </a:r>
            <a:r>
              <a:rPr lang="en-US" sz="4800" dirty="0"/>
              <a:t>.</a:t>
            </a:r>
            <a:endParaRPr lang="en-US" sz="4800" dirty="0" smtClean="0"/>
          </a:p>
          <a:p>
            <a:pPr marL="0" indent="0">
              <a:buNone/>
            </a:pPr>
            <a:endParaRPr lang="en-US" sz="5600" dirty="0">
              <a:solidFill>
                <a:srgbClr val="7030A0"/>
              </a:solidFill>
            </a:endParaRPr>
          </a:p>
          <a:p>
            <a:endParaRPr lang="en-US" sz="5600" dirty="0"/>
          </a:p>
        </p:txBody>
      </p:sp>
    </p:spTree>
    <p:extLst>
      <p:ext uri="{BB962C8B-B14F-4D97-AF65-F5344CB8AC3E}">
        <p14:creationId xmlns:p14="http://schemas.microsoft.com/office/powerpoint/2010/main" val="1992719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467600" cy="533400"/>
          </a:xfrm>
        </p:spPr>
        <p:txBody>
          <a:bodyPr>
            <a:normAutofit fontScale="90000"/>
          </a:bodyPr>
          <a:lstStyle/>
          <a:p>
            <a:r>
              <a:rPr lang="en-US" sz="3200" b="1" dirty="0"/>
              <a:t>Showing </a:t>
            </a:r>
            <a:r>
              <a:rPr lang="en-US" sz="3200" b="1" dirty="0" smtClean="0"/>
              <a:t>vs. </a:t>
            </a:r>
            <a:r>
              <a:rPr lang="en-US" sz="3200" b="1" dirty="0"/>
              <a:t>Telling </a:t>
            </a:r>
            <a:r>
              <a:rPr lang="en-US" sz="3200" b="1" dirty="0" smtClean="0"/>
              <a:t>Examples</a:t>
            </a:r>
            <a:endParaRPr lang="en-US" dirty="0"/>
          </a:p>
        </p:txBody>
      </p:sp>
      <p:sp>
        <p:nvSpPr>
          <p:cNvPr id="3" name="Content Placeholder 2"/>
          <p:cNvSpPr>
            <a:spLocks noGrp="1"/>
          </p:cNvSpPr>
          <p:nvPr>
            <p:ph sz="quarter" idx="1"/>
          </p:nvPr>
        </p:nvSpPr>
        <p:spPr>
          <a:xfrm>
            <a:off x="457200" y="1066800"/>
            <a:ext cx="8001000" cy="5407152"/>
          </a:xfrm>
        </p:spPr>
        <p:txBody>
          <a:bodyPr>
            <a:normAutofit fontScale="25000" lnSpcReduction="20000"/>
          </a:bodyPr>
          <a:lstStyle/>
          <a:p>
            <a:pPr marL="0" indent="0">
              <a:buNone/>
            </a:pPr>
            <a:r>
              <a:rPr lang="en-US" sz="7200" dirty="0" smtClean="0"/>
              <a:t>Each </a:t>
            </a:r>
            <a:r>
              <a:rPr lang="en-US" sz="7200" dirty="0"/>
              <a:t>of these sentences has two versions. One version is too general and therefore lacks the visual clarity that a reader needs to fully understand what the writer is talking about. The other version of the same sentence uses specific details and makes the image the writer is presenting much more vivid and alive.</a:t>
            </a:r>
          </a:p>
          <a:p>
            <a:pPr>
              <a:buFont typeface="Wingdings" panose="05000000000000000000" pitchFamily="2" charset="2"/>
              <a:buChar char="v"/>
            </a:pPr>
            <a:r>
              <a:rPr lang="en-US" sz="7200" i="1" dirty="0"/>
              <a:t>Vague</a:t>
            </a:r>
            <a:r>
              <a:rPr lang="en-US" sz="7200" dirty="0"/>
              <a:t>: She went home in a bad mood. [What kind of a bad mood? How did she act or look?]</a:t>
            </a:r>
            <a:br>
              <a:rPr lang="en-US" sz="7200" dirty="0"/>
            </a:br>
            <a:r>
              <a:rPr lang="en-US" sz="7200" i="1" dirty="0"/>
              <a:t>Specific</a:t>
            </a:r>
            <a:r>
              <a:rPr lang="en-US" sz="7200" dirty="0"/>
              <a:t>: She stomped home, hands jammed in her pockets, angrily kicking rocks, dogs, small children, and anything else that crossed her path.</a:t>
            </a:r>
          </a:p>
          <a:p>
            <a:pPr>
              <a:buFont typeface="Wingdings" panose="05000000000000000000" pitchFamily="2" charset="2"/>
              <a:buChar char="v"/>
            </a:pPr>
            <a:r>
              <a:rPr lang="en-US" sz="7200" i="1" dirty="0"/>
              <a:t>Vague</a:t>
            </a:r>
            <a:r>
              <a:rPr lang="en-US" sz="7200" dirty="0"/>
              <a:t>: My neighbor bought a really nice old desk. [Why nice? How old? What kind of desk?]</a:t>
            </a:r>
            <a:br>
              <a:rPr lang="en-US" sz="7200" dirty="0"/>
            </a:br>
            <a:r>
              <a:rPr lang="en-US" sz="7200" i="1" dirty="0"/>
              <a:t>Specific</a:t>
            </a:r>
            <a:r>
              <a:rPr lang="en-US" sz="7200" dirty="0"/>
              <a:t>: My neighbor bought a solid oak, roll-top desk made in 1885 that contains a secret drawer triggered by a hidden spring.</a:t>
            </a:r>
          </a:p>
          <a:p>
            <a:pPr marL="0" indent="0">
              <a:buNone/>
            </a:pPr>
            <a:r>
              <a:rPr lang="en-US" sz="7200" dirty="0">
                <a:solidFill>
                  <a:srgbClr val="FF0000"/>
                </a:solidFill>
              </a:rPr>
              <a:t>Assignment: </a:t>
            </a:r>
            <a:r>
              <a:rPr lang="en-US" sz="7200" dirty="0"/>
              <a:t>After reading the sentences above, rewrite the vague sentences below using your own specific details.</a:t>
            </a:r>
          </a:p>
          <a:p>
            <a:pPr>
              <a:buFont typeface="Wingdings" panose="05000000000000000000" pitchFamily="2" charset="2"/>
              <a:buChar char="Ø"/>
            </a:pPr>
            <a:r>
              <a:rPr lang="en-US" sz="7200" dirty="0"/>
              <a:t>She wears really strange outfits.</a:t>
            </a:r>
          </a:p>
          <a:p>
            <a:pPr>
              <a:buFont typeface="Wingdings" panose="05000000000000000000" pitchFamily="2" charset="2"/>
              <a:buChar char="Ø"/>
            </a:pPr>
            <a:r>
              <a:rPr lang="en-US" sz="7200" dirty="0"/>
              <a:t>The scenery in the mountains was beautiful.</a:t>
            </a:r>
          </a:p>
          <a:p>
            <a:pPr marL="0" indent="0">
              <a:buNone/>
            </a:pPr>
            <a:endParaRPr lang="en-US" dirty="0"/>
          </a:p>
          <a:p>
            <a:pPr marL="0" indent="0" algn="ctr">
              <a:buNone/>
            </a:pPr>
            <a:r>
              <a:rPr lang="en-US" sz="6400" b="1" dirty="0">
                <a:solidFill>
                  <a:srgbClr val="0070C0"/>
                </a:solidFill>
              </a:rPr>
              <a:t>Again, go through your entire paper looking for sentences where you have used good, specific details. Also, try to find the sentences that are too general, and add details that make those sentences </a:t>
            </a:r>
            <a:r>
              <a:rPr lang="en-US" sz="6400" b="1" dirty="0" smtClean="0">
                <a:solidFill>
                  <a:srgbClr val="0070C0"/>
                </a:solidFill>
              </a:rPr>
              <a:t>come alive.</a:t>
            </a:r>
            <a:endParaRPr lang="en-US" sz="6400" dirty="0"/>
          </a:p>
        </p:txBody>
      </p:sp>
    </p:spTree>
    <p:extLst>
      <p:ext uri="{BB962C8B-B14F-4D97-AF65-F5344CB8AC3E}">
        <p14:creationId xmlns:p14="http://schemas.microsoft.com/office/powerpoint/2010/main" val="2997064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211763"/>
          </a:xfrm>
        </p:spPr>
        <p:txBody>
          <a:bodyPr>
            <a:normAutofit/>
          </a:bodyPr>
          <a:lstStyle/>
          <a:p>
            <a:pPr marL="0" indent="0">
              <a:buNone/>
            </a:pPr>
            <a:r>
              <a:rPr lang="en-US" sz="1600" b="1" dirty="0" smtClean="0"/>
              <a:t>References</a:t>
            </a:r>
          </a:p>
          <a:p>
            <a:pPr marL="0" indent="0">
              <a:buNone/>
            </a:pPr>
            <a:endParaRPr lang="en-US" sz="1200" dirty="0" smtClean="0"/>
          </a:p>
          <a:p>
            <a:pPr marL="0" indent="0">
              <a:buNone/>
            </a:pPr>
            <a:r>
              <a:rPr lang="en-US" sz="1400" dirty="0" smtClean="0">
                <a:latin typeface="+mj-lt"/>
              </a:rPr>
              <a:t>Myles</a:t>
            </a:r>
            <a:r>
              <a:rPr lang="en-US" sz="1400" dirty="0">
                <a:latin typeface="+mj-lt"/>
              </a:rPr>
              <a:t>, J. (2002, Sep.). Second </a:t>
            </a:r>
            <a:r>
              <a:rPr lang="en-US" sz="1400" dirty="0" smtClean="0">
                <a:latin typeface="+mj-lt"/>
              </a:rPr>
              <a:t>language writing </a:t>
            </a:r>
            <a:r>
              <a:rPr lang="en-US" sz="1400" dirty="0">
                <a:latin typeface="+mj-lt"/>
              </a:rPr>
              <a:t>and </a:t>
            </a:r>
            <a:r>
              <a:rPr lang="en-US" sz="1400" dirty="0" smtClean="0">
                <a:latin typeface="+mj-lt"/>
              </a:rPr>
              <a:t>research</a:t>
            </a:r>
            <a:r>
              <a:rPr lang="en-US" sz="1400" dirty="0">
                <a:latin typeface="+mj-lt"/>
              </a:rPr>
              <a:t>: The </a:t>
            </a:r>
            <a:r>
              <a:rPr lang="en-US" sz="1400" dirty="0" smtClean="0">
                <a:latin typeface="+mj-lt"/>
              </a:rPr>
              <a:t>writing process </a:t>
            </a:r>
            <a:r>
              <a:rPr lang="en-US" sz="1400" dirty="0">
                <a:latin typeface="+mj-lt"/>
              </a:rPr>
              <a:t>and </a:t>
            </a:r>
            <a:r>
              <a:rPr lang="en-US" sz="1400" dirty="0" smtClean="0">
                <a:latin typeface="+mj-lt"/>
              </a:rPr>
              <a:t>error analysis </a:t>
            </a:r>
            <a:r>
              <a:rPr lang="en-US" sz="1400" dirty="0">
                <a:latin typeface="+mj-lt"/>
              </a:rPr>
              <a:t>in </a:t>
            </a:r>
            <a:r>
              <a:rPr lang="en-US" sz="1400" dirty="0" smtClean="0">
                <a:latin typeface="+mj-lt"/>
              </a:rPr>
              <a:t>student </a:t>
            </a:r>
            <a:r>
              <a:rPr lang="en-US" sz="1400" dirty="0">
                <a:latin typeface="+mj-lt"/>
              </a:rPr>
              <a:t>Texts. </a:t>
            </a:r>
            <a:r>
              <a:rPr lang="en-US" sz="1400" i="1" dirty="0">
                <a:latin typeface="+mj-lt"/>
              </a:rPr>
              <a:t>Teaching English as a Second or Foreign Language , 6</a:t>
            </a:r>
            <a:r>
              <a:rPr lang="en-US" sz="1400" dirty="0">
                <a:latin typeface="+mj-lt"/>
              </a:rPr>
              <a:t>(2). Retrieved from: </a:t>
            </a:r>
            <a:r>
              <a:rPr lang="en-US" sz="1400" dirty="0">
                <a:latin typeface="+mj-lt"/>
                <a:hlinkClick r:id="rId2"/>
              </a:rPr>
              <a:t>http://tesl-ej.org/ej22/a1.html</a:t>
            </a:r>
            <a:endParaRPr lang="en-US" sz="1400" dirty="0">
              <a:latin typeface="+mj-lt"/>
            </a:endParaRPr>
          </a:p>
          <a:p>
            <a:pPr marL="0" indent="0">
              <a:buNone/>
            </a:pPr>
            <a:endParaRPr lang="en-US" sz="1400" dirty="0" smtClean="0">
              <a:latin typeface="+mj-lt"/>
            </a:endParaRPr>
          </a:p>
          <a:p>
            <a:pPr marL="0" indent="0">
              <a:buNone/>
            </a:pPr>
            <a:r>
              <a:rPr lang="en-US" sz="1400" dirty="0" err="1" smtClean="0">
                <a:latin typeface="+mj-lt"/>
              </a:rPr>
              <a:t>Knoy</a:t>
            </a:r>
            <a:r>
              <a:rPr lang="en-US" sz="1400" dirty="0" smtClean="0">
                <a:latin typeface="+mj-lt"/>
              </a:rPr>
              <a:t>, T. (2000, Feb.). </a:t>
            </a:r>
            <a:r>
              <a:rPr lang="en-US" sz="1400" dirty="0">
                <a:latin typeface="+mj-lt"/>
              </a:rPr>
              <a:t>Overcoming Chinese-English Colloquial Habits in </a:t>
            </a:r>
            <a:r>
              <a:rPr lang="en-US" sz="1400" dirty="0" smtClean="0">
                <a:latin typeface="+mj-lt"/>
              </a:rPr>
              <a:t>Writing. </a:t>
            </a:r>
            <a:r>
              <a:rPr lang="en-US" sz="1400" i="1" dirty="0" smtClean="0">
                <a:latin typeface="+mj-lt"/>
              </a:rPr>
              <a:t>The Internet TESL Journal</a:t>
            </a:r>
            <a:r>
              <a:rPr lang="en-US" sz="1400" dirty="0" smtClean="0">
                <a:latin typeface="+mj-lt"/>
              </a:rPr>
              <a:t>, </a:t>
            </a:r>
            <a:r>
              <a:rPr lang="en-US" sz="1400" i="1" dirty="0" smtClean="0">
                <a:latin typeface="+mj-lt"/>
              </a:rPr>
              <a:t>VI</a:t>
            </a:r>
            <a:r>
              <a:rPr lang="en-US" sz="1400" dirty="0" smtClean="0">
                <a:latin typeface="+mj-lt"/>
              </a:rPr>
              <a:t>(2). Retrieved from:  </a:t>
            </a:r>
            <a:r>
              <a:rPr lang="en-US" sz="1400" dirty="0">
                <a:latin typeface="+mj-lt"/>
              </a:rPr>
              <a:t/>
            </a:r>
            <a:br>
              <a:rPr lang="en-US" sz="1400" dirty="0">
                <a:latin typeface="+mj-lt"/>
              </a:rPr>
            </a:br>
            <a:r>
              <a:rPr lang="en-US" sz="1400" dirty="0">
                <a:latin typeface="+mj-lt"/>
                <a:hlinkClick r:id="rId3"/>
              </a:rPr>
              <a:t>http://</a:t>
            </a:r>
            <a:r>
              <a:rPr lang="en-US" sz="1400" dirty="0" smtClean="0">
                <a:latin typeface="+mj-lt"/>
                <a:hlinkClick r:id="rId3"/>
              </a:rPr>
              <a:t>iteslj.org/Techniques/Knoy-ChineseWriters.html</a:t>
            </a:r>
            <a:endParaRPr lang="en-US" sz="1400" dirty="0" smtClean="0">
              <a:latin typeface="+mj-lt"/>
            </a:endParaRPr>
          </a:p>
          <a:p>
            <a:pPr marL="0" indent="0">
              <a:buNone/>
            </a:pPr>
            <a:endParaRPr lang="en-US" sz="1400" dirty="0" smtClean="0">
              <a:latin typeface="+mj-lt"/>
            </a:endParaRPr>
          </a:p>
          <a:p>
            <a:pPr marL="0" indent="0">
              <a:buNone/>
            </a:pPr>
            <a:r>
              <a:rPr lang="en-US" sz="1400" dirty="0" smtClean="0">
                <a:latin typeface="+mj-lt"/>
              </a:rPr>
              <a:t>Su</a:t>
            </a:r>
            <a:r>
              <a:rPr lang="en-US" sz="1400" dirty="0">
                <a:latin typeface="+mj-lt"/>
              </a:rPr>
              <a:t>, </a:t>
            </a:r>
            <a:r>
              <a:rPr lang="en-US" sz="1400" dirty="0" smtClean="0">
                <a:latin typeface="+mj-lt"/>
              </a:rPr>
              <a:t>F.</a:t>
            </a:r>
            <a:r>
              <a:rPr lang="en-US" sz="1400" dirty="0">
                <a:latin typeface="+mj-lt"/>
              </a:rPr>
              <a:t> </a:t>
            </a:r>
            <a:r>
              <a:rPr lang="en-US" sz="1400" dirty="0" smtClean="0">
                <a:latin typeface="+mj-lt"/>
              </a:rPr>
              <a:t>(2010).  </a:t>
            </a:r>
            <a:r>
              <a:rPr lang="en-US" sz="1400" i="1" dirty="0" smtClean="0">
                <a:latin typeface="+mj-lt"/>
              </a:rPr>
              <a:t>Transformations </a:t>
            </a:r>
            <a:r>
              <a:rPr lang="en-US" sz="1400" i="1" dirty="0">
                <a:latin typeface="+mj-lt"/>
              </a:rPr>
              <a:t>through learning: the experiences of mainland Chinese undergraduate students in an English university</a:t>
            </a:r>
            <a:r>
              <a:rPr lang="en-US" sz="1400" i="1" dirty="0" smtClean="0">
                <a:latin typeface="+mj-lt"/>
              </a:rPr>
              <a:t>.</a:t>
            </a:r>
            <a:r>
              <a:rPr lang="en-US" sz="1400" dirty="0" smtClean="0">
                <a:latin typeface="+mj-lt"/>
              </a:rPr>
              <a:t> </a:t>
            </a:r>
            <a:r>
              <a:rPr lang="en-US" sz="1400" dirty="0">
                <a:latin typeface="+mj-lt"/>
              </a:rPr>
              <a:t>Doctoral thesis, University of Liverpool</a:t>
            </a:r>
            <a:r>
              <a:rPr lang="en-US" sz="1400" dirty="0" smtClean="0">
                <a:latin typeface="+mj-lt"/>
              </a:rPr>
              <a:t>. </a:t>
            </a:r>
            <a:r>
              <a:rPr lang="en-US" sz="1400" dirty="0">
                <a:latin typeface="+mj-lt"/>
              </a:rPr>
              <a:t>Retrieved from</a:t>
            </a:r>
            <a:r>
              <a:rPr lang="en-US" sz="1400" dirty="0" smtClean="0">
                <a:latin typeface="+mj-lt"/>
              </a:rPr>
              <a:t>: </a:t>
            </a:r>
            <a:r>
              <a:rPr lang="en-US" sz="1400" dirty="0" smtClean="0">
                <a:latin typeface="+mj-lt"/>
                <a:hlinkClick r:id="rId4"/>
              </a:rPr>
              <a:t>http</a:t>
            </a:r>
            <a:r>
              <a:rPr lang="en-US" sz="1400" dirty="0">
                <a:latin typeface="+mj-lt"/>
                <a:hlinkClick r:id="rId4"/>
              </a:rPr>
              <a:t>://repository.liv.ac.uk/1498</a:t>
            </a:r>
            <a:r>
              <a:rPr lang="en-US" sz="1400" dirty="0" smtClean="0">
                <a:latin typeface="+mj-lt"/>
                <a:hlinkClick r:id="rId4"/>
              </a:rPr>
              <a:t>/</a:t>
            </a:r>
            <a:endParaRPr lang="en-US" sz="1400" dirty="0" smtClean="0">
              <a:latin typeface="+mj-lt"/>
            </a:endParaRPr>
          </a:p>
          <a:p>
            <a:pPr marL="0" indent="0">
              <a:buNone/>
            </a:pPr>
            <a:endParaRPr lang="en-US" sz="1400" dirty="0" smtClean="0">
              <a:latin typeface="+mj-lt"/>
            </a:endParaRPr>
          </a:p>
          <a:p>
            <a:pPr marL="0" indent="0">
              <a:buNone/>
            </a:pPr>
            <a:r>
              <a:rPr lang="en-US" sz="1400" dirty="0" smtClean="0">
                <a:latin typeface="+mj-lt"/>
              </a:rPr>
              <a:t>Torrance</a:t>
            </a:r>
            <a:r>
              <a:rPr lang="en-US" sz="1400" dirty="0">
                <a:latin typeface="+mj-lt"/>
              </a:rPr>
              <a:t>, </a:t>
            </a:r>
            <a:r>
              <a:rPr lang="en-US" sz="1400" dirty="0" smtClean="0">
                <a:latin typeface="+mj-lt"/>
              </a:rPr>
              <a:t>M., </a:t>
            </a:r>
            <a:r>
              <a:rPr lang="en-US" sz="1400" dirty="0">
                <a:latin typeface="+mj-lt"/>
              </a:rPr>
              <a:t>Thomas, G. V., &amp; Robinson, E. J. (</a:t>
            </a:r>
            <a:r>
              <a:rPr lang="en-US" sz="1400" dirty="0" smtClean="0">
                <a:latin typeface="+mj-lt"/>
              </a:rPr>
              <a:t>1994, Apr.). </a:t>
            </a:r>
            <a:r>
              <a:rPr lang="en-US" sz="1400" dirty="0">
                <a:latin typeface="+mj-lt"/>
              </a:rPr>
              <a:t>The writing strategies of graduate re search students in the social sciences. </a:t>
            </a:r>
            <a:r>
              <a:rPr lang="en-US" sz="1400" i="1" dirty="0">
                <a:latin typeface="+mj-lt"/>
              </a:rPr>
              <a:t>Higher Education</a:t>
            </a:r>
            <a:r>
              <a:rPr lang="en-US" sz="1400" dirty="0">
                <a:latin typeface="+mj-lt"/>
              </a:rPr>
              <a:t>, </a:t>
            </a:r>
            <a:r>
              <a:rPr lang="en-US" sz="1400" dirty="0" smtClean="0">
                <a:latin typeface="+mj-lt"/>
              </a:rPr>
              <a:t>27(3), </a:t>
            </a:r>
            <a:r>
              <a:rPr lang="en-US" sz="1400" dirty="0">
                <a:latin typeface="+mj-lt"/>
              </a:rPr>
              <a:t>379-392. </a:t>
            </a:r>
            <a:endParaRPr lang="en-US" sz="1400" dirty="0" smtClean="0">
              <a:latin typeface="+mj-lt"/>
            </a:endParaRPr>
          </a:p>
          <a:p>
            <a:pPr marL="0" indent="0">
              <a:buNone/>
            </a:pPr>
            <a:endParaRPr lang="en-US" dirty="0"/>
          </a:p>
        </p:txBody>
      </p:sp>
    </p:spTree>
    <p:extLst>
      <p:ext uri="{BB962C8B-B14F-4D97-AF65-F5344CB8AC3E}">
        <p14:creationId xmlns:p14="http://schemas.microsoft.com/office/powerpoint/2010/main" val="1966115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92162"/>
          </a:xfrm>
        </p:spPr>
        <p:txBody>
          <a:bodyPr>
            <a:normAutofit/>
          </a:bodyPr>
          <a:lstStyle/>
          <a:p>
            <a:r>
              <a:rPr lang="en-US" dirty="0" smtClean="0"/>
              <a:t>Academic writin</a:t>
            </a:r>
            <a:r>
              <a:rPr lang="en-US" dirty="0"/>
              <a:t>g</a:t>
            </a:r>
          </a:p>
        </p:txBody>
      </p:sp>
      <p:sp>
        <p:nvSpPr>
          <p:cNvPr id="3" name="Content Placeholder 2"/>
          <p:cNvSpPr>
            <a:spLocks noGrp="1"/>
          </p:cNvSpPr>
          <p:nvPr>
            <p:ph sz="quarter" idx="1"/>
          </p:nvPr>
        </p:nvSpPr>
        <p:spPr>
          <a:xfrm>
            <a:off x="533400" y="1295400"/>
            <a:ext cx="8153400" cy="5105399"/>
          </a:xfrm>
        </p:spPr>
        <p:txBody>
          <a:bodyPr>
            <a:normAutofit/>
          </a:bodyPr>
          <a:lstStyle/>
          <a:p>
            <a:pPr marL="0" indent="0">
              <a:buNone/>
            </a:pPr>
            <a:r>
              <a:rPr lang="en-US" dirty="0">
                <a:solidFill>
                  <a:srgbClr val="FF0000"/>
                </a:solidFill>
              </a:rPr>
              <a:t>Definition</a:t>
            </a:r>
            <a:r>
              <a:rPr lang="en-US" dirty="0"/>
              <a:t>: </a:t>
            </a:r>
            <a:r>
              <a:rPr lang="en-US" sz="2800" dirty="0"/>
              <a:t>Academic writing </a:t>
            </a:r>
            <a:r>
              <a:rPr lang="en-US" sz="2800" dirty="0" smtClean="0"/>
              <a:t>involves </a:t>
            </a:r>
            <a:r>
              <a:rPr lang="en-US" sz="2800" dirty="0"/>
              <a:t>a complex combination of generating ideas, selecting the ideas that are appropriate to the writing task, translating these into text and polishing the text to produce a presentable document. In doing </a:t>
            </a:r>
            <a:r>
              <a:rPr lang="en-US" sz="2800" dirty="0" smtClean="0"/>
              <a:t>this, </a:t>
            </a:r>
            <a:r>
              <a:rPr lang="en-US" sz="2800" dirty="0"/>
              <a:t>the writer has to attend not only to his or her own thoughts, but also to the content and style conventions of the community for whom the piece is being written (Torrance, Thomas &amp; Robinson, 1994, p.379</a:t>
            </a:r>
            <a:r>
              <a:rPr lang="en-US" sz="2800" dirty="0" smtClean="0"/>
              <a:t>). </a:t>
            </a:r>
            <a:endParaRPr lang="en-US" sz="2800" dirty="0"/>
          </a:p>
          <a:p>
            <a:pPr marL="0" indent="0">
              <a:buNone/>
            </a:pPr>
            <a:endParaRPr lang="en-US" sz="1800" dirty="0"/>
          </a:p>
          <a:p>
            <a:pPr marL="285750" indent="-285750"/>
            <a:endParaRPr lang="en-US" sz="1800" dirty="0" smtClean="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058513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sz="quarter" idx="1"/>
          </p:nvPr>
        </p:nvSpPr>
        <p:spPr/>
        <p:txBody>
          <a:bodyPr/>
          <a:lstStyle/>
          <a:p>
            <a:pPr marL="285750" indent="-285750"/>
            <a:r>
              <a:rPr lang="en-US" sz="2800" dirty="0"/>
              <a:t>Academic writing becomes more difficult for ESL/L2 students since we conduct the writing in a second language, and we are unfamiliar with conventions and expectations of academic writing in English-speaking countries. </a:t>
            </a:r>
          </a:p>
          <a:p>
            <a:pPr marL="285750" indent="-285750"/>
            <a:r>
              <a:rPr lang="en-US" sz="2800" dirty="0"/>
              <a:t>Academic writing has been perceived as the most demanding part in the ESL/L2 student academic life. </a:t>
            </a:r>
          </a:p>
          <a:p>
            <a:pPr marL="0" indent="0">
              <a:buNone/>
            </a:pPr>
            <a:endParaRPr lang="en-US" dirty="0"/>
          </a:p>
          <a:p>
            <a:endParaRPr lang="en-US" dirty="0"/>
          </a:p>
        </p:txBody>
      </p:sp>
    </p:spTree>
    <p:extLst>
      <p:ext uri="{BB962C8B-B14F-4D97-AF65-F5344CB8AC3E}">
        <p14:creationId xmlns:p14="http://schemas.microsoft.com/office/powerpoint/2010/main" val="24405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sz="3600" dirty="0"/>
              <a:t>Teaching, Learning &amp; Writing</a:t>
            </a:r>
          </a:p>
        </p:txBody>
      </p:sp>
      <p:sp>
        <p:nvSpPr>
          <p:cNvPr id="3" name="Content Placeholder 2"/>
          <p:cNvSpPr>
            <a:spLocks noGrp="1"/>
          </p:cNvSpPr>
          <p:nvPr>
            <p:ph sz="quarter" idx="1"/>
          </p:nvPr>
        </p:nvSpPr>
        <p:spPr>
          <a:xfrm>
            <a:off x="381000" y="1295400"/>
            <a:ext cx="8458200" cy="5105400"/>
          </a:xfrm>
        </p:spPr>
        <p:txBody>
          <a:bodyPr>
            <a:normAutofit/>
          </a:bodyPr>
          <a:lstStyle/>
          <a:p>
            <a:pPr marL="0" indent="0">
              <a:buNone/>
            </a:pPr>
            <a:r>
              <a:rPr lang="en-US" sz="1600" dirty="0" smtClean="0">
                <a:solidFill>
                  <a:srgbClr val="0070C0"/>
                </a:solidFill>
              </a:rPr>
              <a:t>Findings from studies in writing academic papers in English:</a:t>
            </a:r>
          </a:p>
          <a:p>
            <a:pPr marL="285750" indent="-285750"/>
            <a:r>
              <a:rPr lang="en-US" b="1" dirty="0" smtClean="0"/>
              <a:t>In </a:t>
            </a:r>
            <a:r>
              <a:rPr lang="en-US" b="1" dirty="0"/>
              <a:t>China, students learn through observation, reading, and imitation, </a:t>
            </a:r>
            <a:r>
              <a:rPr lang="en-US" dirty="0"/>
              <a:t>while the U.S. educational system places an emphasis on the importance of critical thinking and inquiry. </a:t>
            </a:r>
          </a:p>
          <a:p>
            <a:pPr>
              <a:buFont typeface="Wingdings" panose="05000000000000000000" pitchFamily="2" charset="2"/>
              <a:buChar char="Ø"/>
            </a:pPr>
            <a:r>
              <a:rPr lang="en-US" b="1" dirty="0"/>
              <a:t>Chinese students are quiet and orderly </a:t>
            </a:r>
            <a:r>
              <a:rPr lang="en-US" dirty="0"/>
              <a:t>and the Chinese educational system looks down on volunteering information, whereas active participation is encouraged in the American system.</a:t>
            </a:r>
          </a:p>
          <a:p>
            <a:pPr marL="285750" indent="-285750"/>
            <a:r>
              <a:rPr lang="en-US" b="1" dirty="0"/>
              <a:t>Writing is at the center of teaching and learning in the U.S. </a:t>
            </a:r>
            <a:r>
              <a:rPr lang="en-US" b="1" dirty="0" smtClean="0"/>
              <a:t>higher </a:t>
            </a:r>
            <a:r>
              <a:rPr lang="en-US" b="1" dirty="0"/>
              <a:t>education</a:t>
            </a:r>
            <a:r>
              <a:rPr lang="en-US" dirty="0"/>
              <a:t>, but not </a:t>
            </a:r>
            <a:r>
              <a:rPr lang="en-US" dirty="0" smtClean="0"/>
              <a:t>that </a:t>
            </a:r>
            <a:r>
              <a:rPr lang="en-US" dirty="0"/>
              <a:t>important in the Chinese educational system. </a:t>
            </a:r>
          </a:p>
          <a:p>
            <a:pPr marL="0" indent="0">
              <a:buNone/>
            </a:pPr>
            <a:endParaRPr lang="en-US" dirty="0"/>
          </a:p>
        </p:txBody>
      </p:sp>
    </p:spTree>
    <p:extLst>
      <p:ext uri="{BB962C8B-B14F-4D97-AF65-F5344CB8AC3E}">
        <p14:creationId xmlns:p14="http://schemas.microsoft.com/office/powerpoint/2010/main" val="2215087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LEANRING…..</a:t>
            </a:r>
            <a:endParaRPr lang="en-US" dirty="0"/>
          </a:p>
        </p:txBody>
      </p:sp>
      <p:sp>
        <p:nvSpPr>
          <p:cNvPr id="3" name="Content Placeholder 2"/>
          <p:cNvSpPr>
            <a:spLocks noGrp="1"/>
          </p:cNvSpPr>
          <p:nvPr>
            <p:ph sz="quarter" idx="1"/>
          </p:nvPr>
        </p:nvSpPr>
        <p:spPr/>
        <p:txBody>
          <a:bodyPr>
            <a:normAutofit fontScale="92500" lnSpcReduction="10000"/>
          </a:bodyPr>
          <a:lstStyle/>
          <a:p>
            <a:pPr>
              <a:buFont typeface="Wingdings" panose="05000000000000000000" pitchFamily="2" charset="2"/>
              <a:buChar char="Ø"/>
            </a:pPr>
            <a:r>
              <a:rPr lang="en-US" b="1" dirty="0"/>
              <a:t>Chinese writing approaches focus more on orthographic (spelling), grammatical and structural aspects </a:t>
            </a:r>
            <a:r>
              <a:rPr lang="en-US" dirty="0"/>
              <a:t>of written text than composition strategy, which views the writing as a creative and expressive process of developing organization and meaning, communicating genuine thoughts and experiences.</a:t>
            </a:r>
          </a:p>
          <a:p>
            <a:pPr marL="285750" indent="-285750"/>
            <a:r>
              <a:rPr lang="en-US" dirty="0"/>
              <a:t>Chinese students found it more challenging to achieve </a:t>
            </a:r>
            <a:r>
              <a:rPr lang="en-US" b="1" dirty="0"/>
              <a:t>relevance and coherence </a:t>
            </a:r>
            <a:r>
              <a:rPr lang="en-US" dirty="0"/>
              <a:t>in writing than linguistic factors.</a:t>
            </a:r>
          </a:p>
          <a:p>
            <a:pPr>
              <a:buFont typeface="Wingdings" panose="05000000000000000000" pitchFamily="2" charset="2"/>
              <a:buChar char="Ø"/>
            </a:pPr>
            <a:r>
              <a:rPr lang="en-US" b="1" dirty="0"/>
              <a:t>English language proficiency </a:t>
            </a:r>
            <a:r>
              <a:rPr lang="en-US" dirty="0"/>
              <a:t>was reported to have caused problems in their academic writing, although it was not regarded as being a major issue. Nonetheless, ESL/L2 writers‘ linguistic proficiency cannot be overlooked.</a:t>
            </a:r>
          </a:p>
          <a:p>
            <a:endParaRPr lang="en-US" dirty="0"/>
          </a:p>
        </p:txBody>
      </p:sp>
    </p:spTree>
    <p:extLst>
      <p:ext uri="{BB962C8B-B14F-4D97-AF65-F5344CB8AC3E}">
        <p14:creationId xmlns:p14="http://schemas.microsoft.com/office/powerpoint/2010/main" val="3849933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Chinese Writing Style</a:t>
            </a:r>
            <a:endParaRPr lang="en-US" dirty="0"/>
          </a:p>
        </p:txBody>
      </p:sp>
      <p:sp>
        <p:nvSpPr>
          <p:cNvPr id="3" name="Content Placeholder 2"/>
          <p:cNvSpPr>
            <a:spLocks noGrp="1"/>
          </p:cNvSpPr>
          <p:nvPr>
            <p:ph sz="quarter" idx="1"/>
          </p:nvPr>
        </p:nvSpPr>
        <p:spPr>
          <a:xfrm>
            <a:off x="381000" y="1447800"/>
            <a:ext cx="8305800" cy="4876800"/>
          </a:xfrm>
        </p:spPr>
        <p:txBody>
          <a:bodyPr>
            <a:normAutofit/>
          </a:bodyPr>
          <a:lstStyle/>
          <a:p>
            <a:pPr>
              <a:buFont typeface="Wingdings" panose="05000000000000000000" pitchFamily="2" charset="2"/>
              <a:buChar char="v"/>
            </a:pPr>
            <a:r>
              <a:rPr lang="en-US" sz="2800" dirty="0" smtClean="0"/>
              <a:t>Chinese essays tend to be more general and vague </a:t>
            </a:r>
            <a:r>
              <a:rPr lang="en-US" sz="2800" dirty="0"/>
              <a:t>in content</a:t>
            </a:r>
            <a:r>
              <a:rPr lang="en-US" sz="2800" dirty="0" smtClean="0"/>
              <a:t>.</a:t>
            </a:r>
          </a:p>
          <a:p>
            <a:pPr lvl="1"/>
            <a:r>
              <a:rPr lang="en-US" sz="2800" dirty="0" smtClean="0"/>
              <a:t>Culture: No-confrontational, no debatable, harmonious.</a:t>
            </a:r>
          </a:p>
          <a:p>
            <a:pPr lvl="1"/>
            <a:r>
              <a:rPr lang="en-US" sz="2800" dirty="0" smtClean="0"/>
              <a:t>Language difference: for example:  </a:t>
            </a:r>
            <a:r>
              <a:rPr lang="en-US" sz="2800" dirty="0"/>
              <a:t>O</a:t>
            </a:r>
            <a:r>
              <a:rPr lang="en-US" sz="2800" dirty="0" smtClean="0"/>
              <a:t>mit subjects &amp; objects (It snows vs. fall snow).</a:t>
            </a:r>
          </a:p>
          <a:p>
            <a:pPr lvl="1"/>
            <a:r>
              <a:rPr lang="en-US" sz="2800" dirty="0" smtClean="0"/>
              <a:t>Interference of the Chinese culture and the first language</a:t>
            </a:r>
            <a:r>
              <a:rPr lang="en-US" dirty="0" smtClean="0"/>
              <a:t>.</a:t>
            </a:r>
          </a:p>
        </p:txBody>
      </p:sp>
    </p:spTree>
    <p:extLst>
      <p:ext uri="{BB962C8B-B14F-4D97-AF65-F5344CB8AC3E}">
        <p14:creationId xmlns:p14="http://schemas.microsoft.com/office/powerpoint/2010/main" val="170091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WRITING STYLE</a:t>
            </a:r>
            <a:endParaRPr lang="en-US" dirty="0"/>
          </a:p>
        </p:txBody>
      </p:sp>
      <p:sp>
        <p:nvSpPr>
          <p:cNvPr id="3" name="Content Placeholder 2"/>
          <p:cNvSpPr>
            <a:spLocks noGrp="1"/>
          </p:cNvSpPr>
          <p:nvPr>
            <p:ph sz="quarter" idx="1"/>
          </p:nvPr>
        </p:nvSpPr>
        <p:spPr/>
        <p:txBody>
          <a:bodyPr>
            <a:normAutofit/>
          </a:bodyPr>
          <a:lstStyle/>
          <a:p>
            <a:r>
              <a:rPr lang="en-US" sz="3200" b="1" dirty="0"/>
              <a:t>English essays emphasize the argumentation and specific proof</a:t>
            </a:r>
            <a:r>
              <a:rPr lang="en-US" sz="3200" dirty="0"/>
              <a:t>. In other words, the reader expects the author to make a concrete claim and then proceed to support that claim with a lot of evidence — detailed examples, statistics, even first-hand </a:t>
            </a:r>
            <a:r>
              <a:rPr lang="en-US" sz="3200" dirty="0" smtClean="0"/>
              <a:t>experience.</a:t>
            </a:r>
            <a:endParaRPr lang="en-US" sz="3200" dirty="0"/>
          </a:p>
        </p:txBody>
      </p:sp>
    </p:spTree>
    <p:extLst>
      <p:ext uri="{BB962C8B-B14F-4D97-AF65-F5344CB8AC3E}">
        <p14:creationId xmlns:p14="http://schemas.microsoft.com/office/powerpoint/2010/main" val="3698253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6858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Writing </a:t>
            </a:r>
            <a:r>
              <a:rPr lang="en-US" dirty="0"/>
              <a:t>C</a:t>
            </a:r>
            <a:r>
              <a:rPr lang="en-US" dirty="0" smtClean="0"/>
              <a:t>onventions </a:t>
            </a:r>
            <a:r>
              <a:rPr lang="en-US" dirty="0"/>
              <a:t>and </a:t>
            </a:r>
            <a:r>
              <a:rPr lang="en-US" dirty="0" smtClean="0"/>
              <a:t>Standards</a:t>
            </a:r>
            <a:r>
              <a:rPr lang="en-US" dirty="0"/>
              <a:t/>
            </a:r>
            <a:br>
              <a:rPr lang="en-US" dirty="0"/>
            </a:br>
            <a:endParaRPr lang="en-US" dirty="0"/>
          </a:p>
        </p:txBody>
      </p:sp>
      <p:sp>
        <p:nvSpPr>
          <p:cNvPr id="3" name="Content Placeholder 2"/>
          <p:cNvSpPr>
            <a:spLocks noGrp="1"/>
          </p:cNvSpPr>
          <p:nvPr>
            <p:ph sz="quarter" idx="1"/>
          </p:nvPr>
        </p:nvSpPr>
        <p:spPr>
          <a:xfrm>
            <a:off x="457200" y="1295400"/>
            <a:ext cx="7696200" cy="3056929"/>
          </a:xfrm>
        </p:spPr>
        <p:txBody>
          <a:bodyPr>
            <a:normAutofit/>
          </a:bodyPr>
          <a:lstStyle/>
          <a:p>
            <a:pPr marL="0" indent="0">
              <a:buNone/>
            </a:pPr>
            <a:endParaRPr lang="en-US" sz="800" dirty="0"/>
          </a:p>
          <a:p>
            <a:pPr>
              <a:buFont typeface="Wingdings" panose="05000000000000000000" pitchFamily="2" charset="2"/>
              <a:buChar char="v"/>
            </a:pPr>
            <a:r>
              <a:rPr lang="en-US" sz="2800" dirty="0" smtClean="0"/>
              <a:t>Sections: Title, Abstract, Introduction, Methods/Procedure, Results,  Discussion/Conclusion, and References  </a:t>
            </a:r>
          </a:p>
          <a:p>
            <a:pPr lvl="1"/>
            <a:r>
              <a:rPr lang="en-US" sz="2800" dirty="0" smtClean="0"/>
              <a:t>Thesis </a:t>
            </a:r>
            <a:r>
              <a:rPr lang="en-US" sz="2800" dirty="0"/>
              <a:t>and topic sentences in each </a:t>
            </a:r>
            <a:r>
              <a:rPr lang="en-US" sz="2800" dirty="0" smtClean="0"/>
              <a:t>paragraph</a:t>
            </a:r>
          </a:p>
          <a:p>
            <a:pPr marL="365760" lvl="1" indent="0">
              <a:buNone/>
            </a:pPr>
            <a:endParaRPr lang="en-US" dirty="0"/>
          </a:p>
          <a:p>
            <a:pPr marL="365760" lvl="1" indent="0">
              <a:buNone/>
            </a:pPr>
            <a:endParaRPr lang="en-US" dirty="0"/>
          </a:p>
        </p:txBody>
      </p:sp>
      <p:sp>
        <p:nvSpPr>
          <p:cNvPr id="4" name="Rectangle 3"/>
          <p:cNvSpPr/>
          <p:nvPr/>
        </p:nvSpPr>
        <p:spPr>
          <a:xfrm flipV="1">
            <a:off x="609600" y="4029164"/>
            <a:ext cx="8153400" cy="646331"/>
          </a:xfrm>
          <a:prstGeom prst="rect">
            <a:avLst/>
          </a:prstGeom>
        </p:spPr>
        <p:txBody>
          <a:bodyPr wrap="square">
            <a:spAutoFit/>
          </a:bodyPr>
          <a:lstStyle/>
          <a:p>
            <a:endParaRPr lang="en-US" dirty="0"/>
          </a:p>
          <a:p>
            <a:endParaRPr lang="en-US" dirty="0" smtClean="0"/>
          </a:p>
        </p:txBody>
      </p:sp>
    </p:spTree>
    <p:extLst>
      <p:ext uri="{BB962C8B-B14F-4D97-AF65-F5344CB8AC3E}">
        <p14:creationId xmlns:p14="http://schemas.microsoft.com/office/powerpoint/2010/main" val="4225931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smtClean="0"/>
              <a:t>Chinese writing conventions </a:t>
            </a:r>
            <a:endParaRPr lang="en-US" dirty="0"/>
          </a:p>
        </p:txBody>
      </p:sp>
      <p:sp>
        <p:nvSpPr>
          <p:cNvPr id="3" name="Content Placeholder 2"/>
          <p:cNvSpPr>
            <a:spLocks noGrp="1"/>
          </p:cNvSpPr>
          <p:nvPr>
            <p:ph sz="quarter" idx="1"/>
          </p:nvPr>
        </p:nvSpPr>
        <p:spPr>
          <a:xfrm>
            <a:off x="381000" y="1447800"/>
            <a:ext cx="8229600" cy="4572000"/>
          </a:xfrm>
        </p:spPr>
        <p:txBody>
          <a:bodyPr>
            <a:normAutofit/>
          </a:bodyPr>
          <a:lstStyle/>
          <a:p>
            <a:pPr>
              <a:buFont typeface="Wingdings" panose="05000000000000000000" pitchFamily="2" charset="2"/>
              <a:buChar char="v"/>
            </a:pPr>
            <a:r>
              <a:rPr lang="en-US" sz="2800" dirty="0"/>
              <a:t>Chinese writing tends to have the point of the essay be inferred from the text rather than explicitly stated and continuously reinforced with evidence.</a:t>
            </a:r>
          </a:p>
          <a:p>
            <a:pPr lvl="1"/>
            <a:r>
              <a:rPr lang="en-US" sz="2800" dirty="0"/>
              <a:t>Focus more on sentence-level problems with grammar and vocabulary than the importance of discourse organization.</a:t>
            </a:r>
          </a:p>
          <a:p>
            <a:pPr lvl="1"/>
            <a:r>
              <a:rPr lang="en-US" sz="2800" dirty="0"/>
              <a:t>Tend to ignore the general level of development in composition.</a:t>
            </a:r>
          </a:p>
        </p:txBody>
      </p:sp>
    </p:spTree>
    <p:extLst>
      <p:ext uri="{BB962C8B-B14F-4D97-AF65-F5344CB8AC3E}">
        <p14:creationId xmlns:p14="http://schemas.microsoft.com/office/powerpoint/2010/main" val="1037227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892</TotalTime>
  <Words>1041</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Schoolbook</vt:lpstr>
      <vt:lpstr>Wingdings</vt:lpstr>
      <vt:lpstr>Wingdings 2</vt:lpstr>
      <vt:lpstr>Oriel</vt:lpstr>
      <vt:lpstr>Challenges and Issues in  Writing Academic Papers in English</vt:lpstr>
      <vt:lpstr>Academic writing</vt:lpstr>
      <vt:lpstr>PROBLEMS…</vt:lpstr>
      <vt:lpstr>Teaching, Learning &amp; Writing</vt:lpstr>
      <vt:lpstr>WRITING, LEANRING…..</vt:lpstr>
      <vt:lpstr>Chinese Writing Style</vt:lpstr>
      <vt:lpstr>ENGLISH WRITING STYLE</vt:lpstr>
      <vt:lpstr>    Writing Conventions and Standards </vt:lpstr>
      <vt:lpstr>Chinese writing conventions </vt:lpstr>
      <vt:lpstr>Colloquial Habits in Constructing Sentences 1</vt:lpstr>
      <vt:lpstr>Colloquial Habits in Constructing Sentences 2</vt:lpstr>
      <vt:lpstr>Colloquial Habits in Constructing Sentences 3</vt:lpstr>
      <vt:lpstr>Telling V. Showing</vt:lpstr>
      <vt:lpstr>Showing vs. Telling Examples</vt:lpstr>
      <vt:lpstr>PowerPoint Presentation</vt:lpstr>
    </vt:vector>
  </TitlesOfParts>
  <Company>Appalachian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Academic Papers in English</dc:title>
  <dc:creator>Shao, Xiaorong</dc:creator>
  <cp:lastModifiedBy>Scherlen, Allan Gregory</cp:lastModifiedBy>
  <cp:revision>75</cp:revision>
  <dcterms:created xsi:type="dcterms:W3CDTF">2016-02-02T19:51:50Z</dcterms:created>
  <dcterms:modified xsi:type="dcterms:W3CDTF">2016-03-14T19:36:20Z</dcterms:modified>
</cp:coreProperties>
</file>