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323" r:id="rId2"/>
    <p:sldId id="317" r:id="rId3"/>
    <p:sldId id="318" r:id="rId4"/>
    <p:sldId id="321" r:id="rId5"/>
    <p:sldId id="322" r:id="rId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34F93"/>
    <a:srgbClr val="C49500"/>
    <a:srgbClr val="E01E30"/>
    <a:srgbClr val="6D5F47"/>
    <a:srgbClr val="184C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2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580F1AF-B154-4AC9-B3CA-A336C9EFA6DF}" type="datetimeFigureOut">
              <a:rPr lang="en-US" smtClean="0"/>
              <a:t>3/14/2016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2703400-094C-4C36-AC09-EFF129CBFA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892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89D09E6-AEB6-4962-A9E0-A19D7B386F7E}" type="datetimeFigureOut">
              <a:rPr lang="en-US" smtClean="0"/>
              <a:t>3/14/2016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8D62809-A4D0-4D8C-B7BB-8FF0042EF50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1438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1BABDBCA-8DC0-400C-BB21-093F9557EDE7}" type="datetimeFigureOut">
              <a:rPr lang="en-US" smtClean="0"/>
              <a:t>3/14/2016</a:t>
            </a:fld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18B0247-99FF-45ED-97FE-2651CD7A326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BDBCA-8DC0-400C-BB21-093F9557EDE7}" type="datetimeFigureOut">
              <a:rPr lang="en-US" smtClean="0"/>
              <a:t>3/14/2016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B0247-99FF-45ED-97FE-2651CD7A326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BDBCA-8DC0-400C-BB21-093F9557EDE7}" type="datetimeFigureOut">
              <a:rPr lang="en-US" smtClean="0"/>
              <a:t>3/14/2016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D18B0247-99FF-45ED-97FE-2651CD7A326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BDBCA-8DC0-400C-BB21-093F9557EDE7}" type="datetimeFigureOut">
              <a:rPr lang="en-US" smtClean="0"/>
              <a:t>3/14/2016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B0247-99FF-45ED-97FE-2651CD7A326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BABDBCA-8DC0-400C-BB21-093F9557EDE7}" type="datetimeFigureOut">
              <a:rPr lang="en-US" smtClean="0"/>
              <a:t>3/14/2016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D18B0247-99FF-45ED-97FE-2651CD7A326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BDBCA-8DC0-400C-BB21-093F9557EDE7}" type="datetimeFigureOut">
              <a:rPr lang="en-US" smtClean="0"/>
              <a:t>3/14/2016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B0247-99FF-45ED-97FE-2651CD7A326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BDBCA-8DC0-400C-BB21-093F9557EDE7}" type="datetimeFigureOut">
              <a:rPr lang="en-US" smtClean="0"/>
              <a:t>3/14/2016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B0247-99FF-45ED-97FE-2651CD7A326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BDBCA-8DC0-400C-BB21-093F9557EDE7}" type="datetimeFigureOut">
              <a:rPr lang="en-US" smtClean="0"/>
              <a:t>3/14/2016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B0247-99FF-45ED-97FE-2651CD7A326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BDBCA-8DC0-400C-BB21-093F9557EDE7}" type="datetimeFigureOut">
              <a:rPr lang="en-US" smtClean="0"/>
              <a:t>3/14/2016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B0247-99FF-45ED-97FE-2651CD7A326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BDBCA-8DC0-400C-BB21-093F9557EDE7}" type="datetimeFigureOut">
              <a:rPr lang="en-US" smtClean="0"/>
              <a:t>3/14/2016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18B0247-99FF-45ED-97FE-2651CD7A326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BDBCA-8DC0-400C-BB21-093F9557EDE7}" type="datetimeFigureOut">
              <a:rPr lang="en-US" smtClean="0"/>
              <a:t>3/14/2016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B0247-99FF-45ED-97FE-2651CD7A326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1BABDBCA-8DC0-400C-BB21-093F9557EDE7}" type="datetimeFigureOut">
              <a:rPr lang="en-US" smtClean="0"/>
              <a:t>3/14/2016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D18B0247-99FF-45ED-97FE-2651CD7A3267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52600"/>
            <a:ext cx="6324600" cy="1828800"/>
          </a:xfrm>
        </p:spPr>
        <p:txBody>
          <a:bodyPr/>
          <a:lstStyle/>
          <a:p>
            <a:r>
              <a:rPr lang="en-US" dirty="0" smtClean="0"/>
              <a:t>Parts of your paper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533400"/>
            <a:ext cx="13580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 smtClean="0">
                <a:solidFill>
                  <a:schemeClr val="bg1"/>
                </a:solidFill>
              </a:rPr>
              <a:t>Video #9</a:t>
            </a:r>
            <a:endParaRPr lang="en-US" sz="2400" b="1" u="sng" dirty="0">
              <a:solidFill>
                <a:schemeClr val="bg1"/>
              </a:solidFill>
            </a:endParaRPr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1475509" y="4034160"/>
            <a:ext cx="5458691" cy="267144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Dr. Matthew Robinson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Appalachian State University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Boone, NC USA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3269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000" b="1" dirty="0" smtClean="0">
                <a:solidFill>
                  <a:schemeClr val="tx1"/>
                </a:solidFill>
              </a:rPr>
              <a:t>Part 1: The Introduction</a:t>
            </a:r>
          </a:p>
          <a:p>
            <a:endParaRPr lang="en-US" sz="3000" dirty="0" smtClean="0"/>
          </a:p>
          <a:p>
            <a:r>
              <a:rPr lang="en-US" sz="3000" dirty="0" smtClean="0"/>
              <a:t>Brief (1-2 pages)</a:t>
            </a:r>
          </a:p>
          <a:p>
            <a:r>
              <a:rPr lang="en-US" sz="3000" dirty="0" smtClean="0"/>
              <a:t>Identify the topic; explain why it is important</a:t>
            </a:r>
          </a:p>
          <a:p>
            <a:r>
              <a:rPr lang="en-US" sz="3000" dirty="0"/>
              <a:t>Discuss the structure of your paper: what is to follow and in what order</a:t>
            </a:r>
          </a:p>
          <a:p>
            <a:r>
              <a:rPr lang="en-US" sz="3000" dirty="0" smtClean="0"/>
              <a:t>State the issues as simply as possible</a:t>
            </a:r>
          </a:p>
          <a:p>
            <a:r>
              <a:rPr lang="en-US" sz="3000" dirty="0" smtClean="0"/>
              <a:t>Define key terms</a:t>
            </a:r>
          </a:p>
          <a:p>
            <a:r>
              <a:rPr lang="en-US" sz="3000" dirty="0" smtClean="0"/>
              <a:t>Write in a logical, concise manner</a:t>
            </a:r>
          </a:p>
          <a:p>
            <a:r>
              <a:rPr lang="en-US" sz="3000" dirty="0" smtClean="0"/>
              <a:t>Make the introduction interesting</a:t>
            </a:r>
          </a:p>
          <a:p>
            <a:endParaRPr lang="en-US" sz="2400" dirty="0"/>
          </a:p>
        </p:txBody>
      </p:sp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</p:spPr>
        <p:txBody>
          <a:bodyPr/>
          <a:lstStyle/>
          <a:p>
            <a:r>
              <a:rPr lang="en-US" dirty="0" smtClean="0"/>
              <a:t>Academic writing:</a:t>
            </a:r>
            <a:br>
              <a:rPr lang="en-US" dirty="0" smtClean="0"/>
            </a:br>
            <a:r>
              <a:rPr lang="en-US" dirty="0" smtClean="0"/>
              <a:t>parts of the paper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7402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bldLvl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999" y="1600200"/>
            <a:ext cx="8407893" cy="4407408"/>
          </a:xfrm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chemeClr val="tx1"/>
                </a:solidFill>
              </a:rPr>
              <a:t>Part </a:t>
            </a:r>
            <a:r>
              <a:rPr lang="en-US" sz="2800" b="1" dirty="0" smtClean="0">
                <a:solidFill>
                  <a:schemeClr val="tx1"/>
                </a:solidFill>
              </a:rPr>
              <a:t>2: </a:t>
            </a:r>
            <a:r>
              <a:rPr lang="en-US" sz="2800" b="1" dirty="0">
                <a:solidFill>
                  <a:schemeClr val="tx1"/>
                </a:solidFill>
              </a:rPr>
              <a:t>The </a:t>
            </a:r>
            <a:r>
              <a:rPr lang="en-US" sz="2800" b="1" dirty="0" smtClean="0">
                <a:solidFill>
                  <a:schemeClr val="tx1"/>
                </a:solidFill>
              </a:rPr>
              <a:t>Body of the paper</a:t>
            </a:r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Longer than the introduction (10-15 pages)</a:t>
            </a:r>
          </a:p>
          <a:p>
            <a:r>
              <a:rPr lang="en-US" sz="2800" b="1" dirty="0" smtClean="0"/>
              <a:t>Review the literature</a:t>
            </a:r>
          </a:p>
          <a:p>
            <a:pPr lvl="1"/>
            <a:r>
              <a:rPr lang="en-US" sz="2800" dirty="0" smtClean="0"/>
              <a:t>Summarize your sources </a:t>
            </a:r>
            <a:r>
              <a:rPr lang="en-US" sz="2800" i="1" u="sng" dirty="0" smtClean="0"/>
              <a:t>by topic</a:t>
            </a:r>
            <a:endParaRPr lang="en-US" sz="2800" i="1" u="sng" dirty="0"/>
          </a:p>
          <a:p>
            <a:pPr lvl="1"/>
            <a:r>
              <a:rPr lang="en-US" sz="2800" dirty="0" smtClean="0"/>
              <a:t>Present relevant </a:t>
            </a:r>
            <a:r>
              <a:rPr lang="en-US" sz="2800" i="1" u="sng" dirty="0" smtClean="0"/>
              <a:t>data/evidence</a:t>
            </a:r>
          </a:p>
          <a:p>
            <a:r>
              <a:rPr lang="en-US" sz="2800" dirty="0" smtClean="0"/>
              <a:t>Tell us what we know about the issue</a:t>
            </a:r>
          </a:p>
          <a:p>
            <a:r>
              <a:rPr lang="en-US" sz="2800" dirty="0" smtClean="0"/>
              <a:t>The order is the same as the introduction</a:t>
            </a:r>
          </a:p>
        </p:txBody>
      </p:sp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</p:spPr>
        <p:txBody>
          <a:bodyPr/>
          <a:lstStyle/>
          <a:p>
            <a:r>
              <a:rPr lang="en-US" dirty="0" smtClean="0"/>
              <a:t>Academic writing:</a:t>
            </a:r>
            <a:br>
              <a:rPr lang="en-US" dirty="0" smtClean="0"/>
            </a:br>
            <a:r>
              <a:rPr lang="en-US" dirty="0" smtClean="0"/>
              <a:t>parts of the paper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7569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b="1" dirty="0">
                <a:solidFill>
                  <a:schemeClr val="tx1"/>
                </a:solidFill>
              </a:rPr>
              <a:t>Part </a:t>
            </a:r>
            <a:r>
              <a:rPr lang="en-US" sz="3000" b="1" dirty="0" smtClean="0">
                <a:solidFill>
                  <a:schemeClr val="tx1"/>
                </a:solidFill>
              </a:rPr>
              <a:t>3: Conclusions</a:t>
            </a:r>
            <a:endParaRPr lang="en-US" sz="3000" dirty="0" smtClean="0"/>
          </a:p>
          <a:p>
            <a:endParaRPr lang="en-US" sz="3000" dirty="0" smtClean="0"/>
          </a:p>
          <a:p>
            <a:r>
              <a:rPr lang="en-US" sz="2800" dirty="0"/>
              <a:t>Brief (1-2 pages) </a:t>
            </a:r>
          </a:p>
          <a:p>
            <a:r>
              <a:rPr lang="en-US" sz="2800" dirty="0" smtClean="0"/>
              <a:t>Concludes what you just wrote about</a:t>
            </a:r>
          </a:p>
          <a:p>
            <a:r>
              <a:rPr lang="en-US" sz="2800" dirty="0" smtClean="0"/>
              <a:t>Summarizes the paper</a:t>
            </a:r>
          </a:p>
          <a:p>
            <a:r>
              <a:rPr lang="en-US" sz="2800" dirty="0" smtClean="0"/>
              <a:t>Ends with a statement about the importance of the issue</a:t>
            </a:r>
            <a:r>
              <a:rPr lang="en-US" sz="2800" dirty="0"/>
              <a:t> </a:t>
            </a:r>
            <a:r>
              <a:rPr lang="en-US" sz="2800" dirty="0" smtClean="0"/>
              <a:t>or states an important question</a:t>
            </a:r>
          </a:p>
          <a:p>
            <a:r>
              <a:rPr lang="en-US" sz="2800" dirty="0" smtClean="0"/>
              <a:t>Often includes limitations of research</a:t>
            </a:r>
          </a:p>
          <a:p>
            <a:endParaRPr lang="en-US" sz="2200" dirty="0" smtClean="0"/>
          </a:p>
        </p:txBody>
      </p:sp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</p:spPr>
        <p:txBody>
          <a:bodyPr/>
          <a:lstStyle/>
          <a:p>
            <a:r>
              <a:rPr lang="en-US" dirty="0" smtClean="0"/>
              <a:t>Academic writing:</a:t>
            </a:r>
            <a:br>
              <a:rPr lang="en-US" dirty="0" smtClean="0"/>
            </a:br>
            <a:r>
              <a:rPr lang="en-US" dirty="0" smtClean="0"/>
              <a:t>parts of the paper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3953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solidFill>
                  <a:schemeClr val="tx1"/>
                </a:solidFill>
              </a:rPr>
              <a:t>Part </a:t>
            </a:r>
            <a:r>
              <a:rPr lang="en-US" sz="2800" b="1" dirty="0" smtClean="0">
                <a:solidFill>
                  <a:schemeClr val="tx1"/>
                </a:solidFill>
              </a:rPr>
              <a:t>4: References</a:t>
            </a:r>
            <a:endParaRPr lang="en-US" sz="2800" dirty="0"/>
          </a:p>
          <a:p>
            <a:endParaRPr lang="en-US" sz="2800" dirty="0" smtClean="0"/>
          </a:p>
          <a:p>
            <a:r>
              <a:rPr lang="en-US" sz="2800" dirty="0" smtClean="0"/>
              <a:t>This is NOT an annotated bibliography</a:t>
            </a:r>
          </a:p>
          <a:p>
            <a:r>
              <a:rPr lang="en-US" sz="2800" dirty="0"/>
              <a:t>I</a:t>
            </a:r>
            <a:r>
              <a:rPr lang="en-US" sz="2800" dirty="0" smtClean="0"/>
              <a:t>t is just the </a:t>
            </a:r>
            <a:r>
              <a:rPr lang="en-US" sz="2800" u="sng" dirty="0" smtClean="0"/>
              <a:t>list of sources</a:t>
            </a:r>
            <a:r>
              <a:rPr lang="en-US" sz="2800" dirty="0" smtClean="0"/>
              <a:t> in the appropriate citation style</a:t>
            </a:r>
          </a:p>
          <a:p>
            <a:r>
              <a:rPr lang="en-US" sz="2800" dirty="0" smtClean="0"/>
              <a:t>Organized in </a:t>
            </a:r>
            <a:r>
              <a:rPr lang="en-US" sz="2800" u="sng" dirty="0" smtClean="0"/>
              <a:t>alphabetical order</a:t>
            </a:r>
            <a:r>
              <a:rPr lang="en-US" sz="2800" dirty="0" smtClean="0"/>
              <a:t> (by last name of authors of all your sources)</a:t>
            </a:r>
          </a:p>
          <a:p>
            <a:r>
              <a:rPr lang="en-US" sz="2800" dirty="0" smtClean="0"/>
              <a:t>Only put sources that you cited within the text into the reference page</a:t>
            </a:r>
            <a:endParaRPr lang="en-US" sz="2800" dirty="0"/>
          </a:p>
        </p:txBody>
      </p:sp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</p:spPr>
        <p:txBody>
          <a:bodyPr/>
          <a:lstStyle/>
          <a:p>
            <a:r>
              <a:rPr lang="en-US" dirty="0" smtClean="0"/>
              <a:t>Academic writing:</a:t>
            </a:r>
            <a:br>
              <a:rPr lang="en-US" dirty="0" smtClean="0"/>
            </a:br>
            <a:r>
              <a:rPr lang="en-US" dirty="0" smtClean="0"/>
              <a:t>parts of the paper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9649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3055</TotalTime>
  <Words>216</Words>
  <Application>Microsoft Office PowerPoint</Application>
  <PresentationFormat>On-screen Show (4:3)</PresentationFormat>
  <Paragraphs>41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Calibri</vt:lpstr>
      <vt:lpstr>Franklin Gothic Medium</vt:lpstr>
      <vt:lpstr>Wingdings</vt:lpstr>
      <vt:lpstr>Wingdings 2</vt:lpstr>
      <vt:lpstr>Grid</vt:lpstr>
      <vt:lpstr>Parts of your paper</vt:lpstr>
      <vt:lpstr>Academic writing: parts of the paper</vt:lpstr>
      <vt:lpstr>Academic writing: parts of the paper</vt:lpstr>
      <vt:lpstr>Academic writing: parts of the paper</vt:lpstr>
      <vt:lpstr>Academic writing: parts of the paper</vt:lpstr>
    </vt:vector>
  </TitlesOfParts>
  <Company>Appalachian State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Academic writing  vs non academic writing</dc:title>
  <dc:creator>Matthew B. Robinson</dc:creator>
  <cp:lastModifiedBy>Scherlen, Allan Gregory</cp:lastModifiedBy>
  <cp:revision>88</cp:revision>
  <cp:lastPrinted>2016-02-26T15:20:09Z</cp:lastPrinted>
  <dcterms:created xsi:type="dcterms:W3CDTF">2014-08-29T16:04:14Z</dcterms:created>
  <dcterms:modified xsi:type="dcterms:W3CDTF">2016-03-14T19:31:54Z</dcterms:modified>
</cp:coreProperties>
</file>