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Dosis"/>
      <p:regular r:id="rId13"/>
      <p:bold r:id="rId14"/>
    </p:embeddedFon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Dosis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regular.fntdata"/><Relationship Id="rId14" Type="http://schemas.openxmlformats.org/officeDocument/2006/relationships/font" Target="fonts/Dosis-bold.fntdata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Roboto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bg>
      <p:bgPr>
        <a:solidFill>
          <a:srgbClr val="22222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5086350" y="-38100"/>
            <a:ext cx="4114800" cy="5219700"/>
          </a:xfrm>
          <a:custGeom>
            <a:pathLst>
              <a:path extrusionOk="0" h="208788" w="164592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Shape 1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fmla="val 51542" name="adj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3" name="Shape 13"/>
          <p:cNvSpPr/>
          <p:nvPr/>
        </p:nvSpPr>
        <p:spPr>
          <a:xfrm flipH="1">
            <a:off x="1028474" y="416640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5200"/>
            </a:lvl1pPr>
            <a:lvl2pPr lvl="1">
              <a:spcBef>
                <a:spcPts val="0"/>
              </a:spcBef>
              <a:buSzPct val="100000"/>
              <a:defRPr sz="5200"/>
            </a:lvl2pPr>
            <a:lvl3pPr lvl="2">
              <a:spcBef>
                <a:spcPts val="0"/>
              </a:spcBef>
              <a:buSzPct val="100000"/>
              <a:defRPr sz="5200"/>
            </a:lvl3pPr>
            <a:lvl4pPr lvl="3">
              <a:spcBef>
                <a:spcPts val="0"/>
              </a:spcBef>
              <a:buSzPct val="100000"/>
              <a:defRPr sz="5200"/>
            </a:lvl4pPr>
            <a:lvl5pPr lvl="4">
              <a:spcBef>
                <a:spcPts val="0"/>
              </a:spcBef>
              <a:buSzPct val="100000"/>
              <a:defRPr sz="5200"/>
            </a:lvl5pPr>
            <a:lvl6pPr lvl="5">
              <a:spcBef>
                <a:spcPts val="0"/>
              </a:spcBef>
              <a:buSzPct val="100000"/>
              <a:defRPr sz="5200"/>
            </a:lvl6pPr>
            <a:lvl7pPr lvl="6">
              <a:spcBef>
                <a:spcPts val="0"/>
              </a:spcBef>
              <a:buSzPct val="100000"/>
              <a:defRPr sz="5200"/>
            </a:lvl7pPr>
            <a:lvl8pPr lvl="7">
              <a:spcBef>
                <a:spcPts val="0"/>
              </a:spcBef>
              <a:buSzPct val="100000"/>
              <a:defRPr sz="5200"/>
            </a:lvl8pPr>
            <a:lvl9pPr lvl="8">
              <a:spcBef>
                <a:spcPts val="0"/>
              </a:spcBef>
              <a:buSzPct val="100000"/>
              <a:defRPr sz="52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91" name="Shape 91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 inverted">
    <p:bg>
      <p:bgPr>
        <a:solidFill>
          <a:srgbClr val="22222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bg>
      <p:bgPr>
        <a:solidFill>
          <a:srgbClr val="FF8700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5086350" y="-38100"/>
            <a:ext cx="4114800" cy="5219700"/>
          </a:xfrm>
          <a:custGeom>
            <a:pathLst>
              <a:path extrusionOk="0" h="208788" w="164592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17" name="Shape 17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fmla="val 51542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8" name="Shape 18"/>
          <p:cNvSpPr/>
          <p:nvPr/>
        </p:nvSpPr>
        <p:spPr>
          <a:xfrm flipH="1">
            <a:off x="1028474" y="416640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 txBox="1"/>
          <p:nvPr>
            <p:ph type="ctrTitle"/>
          </p:nvPr>
        </p:nvSpPr>
        <p:spPr>
          <a:xfrm>
            <a:off x="1028475" y="2345350"/>
            <a:ext cx="5220000" cy="1159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x="1028475" y="3449650"/>
            <a:ext cx="5220000" cy="57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1pPr>
            <a:lvl2pPr lvl="1" rtl="0">
              <a:spcBef>
                <a:spcPts val="0"/>
              </a:spcBef>
              <a:buClr>
                <a:srgbClr val="222222"/>
              </a:buClr>
              <a:buNone/>
              <a:defRPr/>
            </a:lvl2pPr>
            <a:lvl3pPr lvl="2" rtl="0">
              <a:spcBef>
                <a:spcPts val="0"/>
              </a:spcBef>
              <a:buClr>
                <a:srgbClr val="222222"/>
              </a:buClr>
              <a:buNone/>
              <a:defRPr/>
            </a:lvl3pPr>
            <a:lvl4pPr lvl="3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4pPr>
            <a:lvl5pPr lvl="4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5pPr>
            <a:lvl6pPr lvl="5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6pPr>
            <a:lvl7pPr lvl="6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7pPr>
            <a:lvl8pPr lvl="7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8pPr>
            <a:lvl9pPr lvl="8" rtl="0">
              <a:spcBef>
                <a:spcPts val="0"/>
              </a:spcBef>
              <a:buClr>
                <a:srgbClr val="222222"/>
              </a:buClr>
              <a:buSzPct val="1000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44050" y="-38100"/>
            <a:ext cx="4139800" cy="5192625"/>
          </a:xfrm>
          <a:custGeom>
            <a:pathLst>
              <a:path extrusionOk="0" h="207705" w="165592">
                <a:moveTo>
                  <a:pt x="165592" y="207264"/>
                </a:moveTo>
                <a:lnTo>
                  <a:pt x="58150" y="0"/>
                </a:lnTo>
                <a:lnTo>
                  <a:pt x="0" y="643"/>
                </a:lnTo>
                <a:lnTo>
                  <a:pt x="881" y="207705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23" name="Shape 23"/>
          <p:cNvSpPr/>
          <p:nvPr/>
        </p:nvSpPr>
        <p:spPr>
          <a:xfrm flipH="1">
            <a:off x="-647600" y="-14750"/>
            <a:ext cx="24819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990375" y="1021950"/>
            <a:ext cx="7343100" cy="3372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i="1" sz="3600"/>
            </a:lvl1pPr>
            <a:lvl2pPr lvl="1" rtl="0">
              <a:spcBef>
                <a:spcPts val="0"/>
              </a:spcBef>
              <a:buSzPct val="100000"/>
              <a:defRPr i="1" sz="3600"/>
            </a:lvl2pPr>
            <a:lvl3pPr lvl="2" rtl="0">
              <a:spcBef>
                <a:spcPts val="0"/>
              </a:spcBef>
              <a:buSzPct val="100000"/>
              <a:defRPr i="1" sz="3600"/>
            </a:lvl3pPr>
            <a:lvl4pPr lvl="3" rtl="0">
              <a:spcBef>
                <a:spcPts val="0"/>
              </a:spcBef>
              <a:buSzPct val="100000"/>
              <a:defRPr i="1" sz="3600"/>
            </a:lvl4pPr>
            <a:lvl5pPr lvl="4" rtl="0">
              <a:spcBef>
                <a:spcPts val="0"/>
              </a:spcBef>
              <a:buSzPct val="100000"/>
              <a:defRPr i="1" sz="3600"/>
            </a:lvl5pPr>
            <a:lvl6pPr lvl="5" rtl="0">
              <a:spcBef>
                <a:spcPts val="0"/>
              </a:spcBef>
              <a:buSzPct val="100000"/>
              <a:defRPr i="1" sz="3600"/>
            </a:lvl6pPr>
            <a:lvl7pPr lvl="6" rtl="0">
              <a:spcBef>
                <a:spcPts val="0"/>
              </a:spcBef>
              <a:buSzPct val="100000"/>
              <a:defRPr i="1" sz="3600"/>
            </a:lvl7pPr>
            <a:lvl8pPr lvl="7" rtl="0">
              <a:spcBef>
                <a:spcPts val="0"/>
              </a:spcBef>
              <a:buSzPct val="100000"/>
              <a:defRPr i="1" sz="3600"/>
            </a:lvl8pPr>
            <a:lvl9pPr lvl="8">
              <a:spcBef>
                <a:spcPts val="0"/>
              </a:spcBef>
              <a:buSzPct val="100000"/>
              <a:defRPr i="1" sz="3600"/>
            </a:lvl9pPr>
          </a:lstStyle>
          <a:p/>
        </p:txBody>
      </p:sp>
      <p:sp>
        <p:nvSpPr>
          <p:cNvPr id="25" name="Shape 25"/>
          <p:cNvSpPr txBox="1"/>
          <p:nvPr/>
        </p:nvSpPr>
        <p:spPr>
          <a:xfrm>
            <a:off x="-121150" y="-271850"/>
            <a:ext cx="1955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</a:p>
        </p:txBody>
      </p:sp>
      <p:sp>
        <p:nvSpPr>
          <p:cNvPr id="26" name="Shape 26"/>
          <p:cNvSpPr/>
          <p:nvPr/>
        </p:nvSpPr>
        <p:spPr>
          <a:xfrm flipH="1">
            <a:off x="1440947" y="-14750"/>
            <a:ext cx="7458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6957298" y="4394650"/>
            <a:ext cx="26439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x="6957475" y="4137550"/>
            <a:ext cx="21864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50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rPr>
              <a:t>”</a:t>
            </a:r>
          </a:p>
        </p:txBody>
      </p:sp>
      <p:sp>
        <p:nvSpPr>
          <p:cNvPr id="29" name="Shape 29"/>
          <p:cNvSpPr/>
          <p:nvPr/>
        </p:nvSpPr>
        <p:spPr>
          <a:xfrm flipH="1">
            <a:off x="6626547" y="4394650"/>
            <a:ext cx="7458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42" name="Shape 4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 txBox="1"/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b="0" sz="2400"/>
            </a:lvl1pPr>
            <a:lvl2pPr lvl="1">
              <a:spcBef>
                <a:spcPts val="0"/>
              </a:spcBef>
              <a:buSzPct val="100000"/>
              <a:defRPr b="0" sz="2400"/>
            </a:lvl2pPr>
            <a:lvl3pPr lvl="2">
              <a:spcBef>
                <a:spcPts val="0"/>
              </a:spcBef>
              <a:buSzPct val="100000"/>
              <a:defRPr b="0" sz="2400"/>
            </a:lvl3pPr>
            <a:lvl4pPr lvl="3">
              <a:spcBef>
                <a:spcPts val="0"/>
              </a:spcBef>
              <a:buSzPct val="100000"/>
              <a:defRPr b="0" sz="2400"/>
            </a:lvl4pPr>
            <a:lvl5pPr lvl="4">
              <a:spcBef>
                <a:spcPts val="0"/>
              </a:spcBef>
              <a:buSzPct val="100000"/>
              <a:defRPr b="0" sz="2400"/>
            </a:lvl5pPr>
            <a:lvl6pPr lvl="5">
              <a:spcBef>
                <a:spcPts val="0"/>
              </a:spcBef>
              <a:buSzPct val="100000"/>
              <a:defRPr b="0" sz="2400"/>
            </a:lvl6pPr>
            <a:lvl7pPr lvl="6">
              <a:spcBef>
                <a:spcPts val="0"/>
              </a:spcBef>
              <a:buSzPct val="100000"/>
              <a:defRPr b="0" sz="2400"/>
            </a:lvl7pPr>
            <a:lvl8pPr lvl="7">
              <a:spcBef>
                <a:spcPts val="0"/>
              </a:spcBef>
              <a:buSzPct val="100000"/>
              <a:defRPr b="0" sz="2400"/>
            </a:lvl8pPr>
            <a:lvl9pPr lvl="8">
              <a:spcBef>
                <a:spcPts val="0"/>
              </a:spcBef>
              <a:buSzPct val="100000"/>
              <a:defRPr b="0"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53" name="Shape 53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" name="Shape 56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1104900" y="1224350"/>
            <a:ext cx="2423100" cy="354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3652188" y="1224350"/>
            <a:ext cx="2423100" cy="354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x="6199477" y="1224350"/>
            <a:ext cx="2423100" cy="354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2000"/>
            </a:lvl1pPr>
            <a:lvl2pPr lvl="1" rtl="0">
              <a:spcBef>
                <a:spcPts val="0"/>
              </a:spcBef>
              <a:buSzPct val="100000"/>
              <a:defRPr sz="2000"/>
            </a:lvl2pPr>
            <a:lvl3pPr lvl="2" rtl="0">
              <a:spcBef>
                <a:spcPts val="0"/>
              </a:spcBef>
              <a:buSzPct val="100000"/>
              <a:defRPr sz="2000"/>
            </a:lvl3pPr>
            <a:lvl4pPr lvl="3" rtl="0">
              <a:spcBef>
                <a:spcPts val="0"/>
              </a:spcBef>
              <a:buSzPct val="100000"/>
              <a:defRPr sz="2000"/>
            </a:lvl4pPr>
            <a:lvl5pPr lvl="4" rtl="0">
              <a:spcBef>
                <a:spcPts val="0"/>
              </a:spcBef>
              <a:buSzPct val="100000"/>
              <a:defRPr sz="2000"/>
            </a:lvl5pPr>
            <a:lvl6pPr lvl="5" rtl="0">
              <a:spcBef>
                <a:spcPts val="0"/>
              </a:spcBef>
              <a:buSzPct val="100000"/>
              <a:defRPr sz="2000"/>
            </a:lvl6pPr>
            <a:lvl7pPr lvl="6" rtl="0">
              <a:spcBef>
                <a:spcPts val="0"/>
              </a:spcBef>
              <a:buSzPct val="100000"/>
              <a:defRPr sz="2000"/>
            </a:lvl7pPr>
            <a:lvl8pPr lvl="7" rtl="0">
              <a:spcBef>
                <a:spcPts val="0"/>
              </a:spcBef>
              <a:buSzPct val="100000"/>
              <a:defRPr sz="2000"/>
            </a:lvl8pPr>
            <a:lvl9pPr lvl="8" rtl="0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65" name="Shape 65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Image background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FFFFF">
              <a:alpha val="17690"/>
            </a:srgbClr>
          </a:solidFill>
          <a:ln>
            <a:noFill/>
          </a:ln>
        </p:spPr>
      </p:sp>
      <p:sp>
        <p:nvSpPr>
          <p:cNvPr id="74" name="Shape 74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 flipH="1">
            <a:off x="990374" y="4925850"/>
            <a:ext cx="8369700" cy="2280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-55075" y="-38100"/>
            <a:ext cx="3312625" cy="5214650"/>
          </a:xfrm>
          <a:custGeom>
            <a:pathLst>
              <a:path extrusionOk="0" h="208586" w="132505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83" name="Shape 83"/>
          <p:cNvSpPr/>
          <p:nvPr/>
        </p:nvSpPr>
        <p:spPr>
          <a:xfrm flipH="1">
            <a:off x="742953" y="4406300"/>
            <a:ext cx="75057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" name="Shape 84"/>
          <p:cNvSpPr/>
          <p:nvPr/>
        </p:nvSpPr>
        <p:spPr>
          <a:xfrm flipH="1">
            <a:off x="7861618" y="4406300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fmla="val 51542" name="adj"/>
            </a:avLst>
          </a:prstGeom>
          <a:solidFill>
            <a:srgbClr val="22222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/>
        </p:nvSpPr>
        <p:spPr>
          <a:xfrm flipH="1">
            <a:off x="472133" y="-9525"/>
            <a:ext cx="518400" cy="749100"/>
          </a:xfrm>
          <a:prstGeom prst="parallelogram">
            <a:avLst>
              <a:gd fmla="val 75009" name="adj"/>
            </a:avLst>
          </a:prstGeom>
          <a:solidFill>
            <a:srgbClr val="FF87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1123950" y="4406300"/>
            <a:ext cx="6737400" cy="749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36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rgbClr val="FF8700"/>
              </a:buClr>
              <a:buSzPct val="100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fld id="{00000000-1234-1234-1234-123412341234}" type="slidenum">
              <a:rPr b="1" lang="en" sz="13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WRITING IN ENGLISH: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1140575" y="4358700"/>
            <a:ext cx="7613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Dr. Bret Zawilski, Assistant Professor of Rhetoric and Composition</a:t>
            </a:r>
          </a:p>
          <a:p>
            <a:pPr lvl="0" rtl="0">
              <a:spcBef>
                <a:spcPts val="600"/>
              </a:spcBef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Appalachian State University, Boone NC USA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Good writing requires a strong introduction and conclusion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Introduction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Creates an opening for your argument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Introduces your main topic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Demonstrates your stance on that topic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Conclusion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Summarizes your argument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Demonstrates what future research might be needed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A good conclusion should accomplish four things: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Make a final statement regarding your thesis or answer your focusing question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Summarize your main points or arguments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Highlight the significance of your topic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Forecast additional research that could be done on the topic</a:t>
            </a:r>
          </a:p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</a:pPr>
            <a:r>
              <a:rPr lang="en" sz="2400"/>
              <a:t>Be careful not to be too passionate about your topic or overstate claims.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Writing Process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ct val="100000"/>
              <a:buFont typeface="Roboto"/>
            </a:pPr>
            <a:r>
              <a:rPr lang="en" sz="2400"/>
              <a:t>Writing is a circular process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2400"/>
              <a:t>Revision is important</a:t>
            </a:r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lv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</a:pPr>
            <a:r>
              <a:rPr lang="en" sz="2400"/>
              <a:t>No paper is perfect; there is no mathematical formula for good writing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3044" y="1919044"/>
            <a:ext cx="2821524" cy="2007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Invention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Gathering ideas is the first and most important part of writing</a:t>
            </a:r>
            <a:r>
              <a:rPr lang="en"/>
              <a:t>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You must generate ideas before you can write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You must become curious about the ideas you generate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Mindmapping, freewriting, and outlining can be used to generate ideas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You also should find a focusing question for your writing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Arrangement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Once you gather ideas, you need to organize them: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Organization will depend upon your audience and their expectations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You should consider how the evidence you provide fit together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Your organization should lead your audience toward a better understanding of your thesis statement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Process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Writing is a process: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Studying formal rules is no substitution for practicing your writing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Don’t worry about making errors when you first begin to write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Make use of revision and rewriting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 txBox="1"/>
          <p:nvPr>
            <p:ph idx="12" type="sldNum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ACADEMIC WRITING IN ENGLISH: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CONCLUSIONS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1140575" y="4358700"/>
            <a:ext cx="7613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Dr. Bret Zawilski, Assistant Professor of Rhetoric and Composition</a:t>
            </a:r>
          </a:p>
          <a:p>
            <a:pPr lvl="0" rtl="0">
              <a:spcBef>
                <a:spcPts val="600"/>
              </a:spcBef>
              <a:buNone/>
            </a:pPr>
            <a:r>
              <a:rPr lang="en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Appalachian State University, Boone NC USA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