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1" autoAdjust="0"/>
    <p:restoredTop sz="94660"/>
  </p:normalViewPr>
  <p:slideViewPr>
    <p:cSldViewPr snapToGrid="0">
      <p:cViewPr varScale="1">
        <p:scale>
          <a:sx n="62" d="100"/>
          <a:sy n="62" d="100"/>
        </p:scale>
        <p:origin x="90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122A1-22D8-49D6-85F4-428DDBEABC29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9BDE2-3E95-493E-BCCA-FA149E3A0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681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9BDE2-3E95-493E-BCCA-FA149E3A0F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9267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9BDE2-3E95-493E-BCCA-FA149E3A0FA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1475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9BDE2-3E95-493E-BCCA-FA149E3A0FA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7339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9BDE2-3E95-493E-BCCA-FA149E3A0FA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66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9BDE2-3E95-493E-BCCA-FA149E3A0F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91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9BDE2-3E95-493E-BCCA-FA149E3A0F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359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9BDE2-3E95-493E-BCCA-FA149E3A0FA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7192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9BDE2-3E95-493E-BCCA-FA149E3A0FA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275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9BDE2-3E95-493E-BCCA-FA149E3A0F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3418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9BDE2-3E95-493E-BCCA-FA149E3A0F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6864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9BDE2-3E95-493E-BCCA-FA149E3A0F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5368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9BDE2-3E95-493E-BCCA-FA149E3A0F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144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FC5A-EFD5-430C-ACF6-D32DB97077C0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D729-BDE2-40D3-B321-4BAEC4C7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07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FC5A-EFD5-430C-ACF6-D32DB97077C0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D729-BDE2-40D3-B321-4BAEC4C7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703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FC5A-EFD5-430C-ACF6-D32DB97077C0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D729-BDE2-40D3-B321-4BAEC4C7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258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FC5A-EFD5-430C-ACF6-D32DB97077C0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D729-BDE2-40D3-B321-4BAEC4C7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212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FC5A-EFD5-430C-ACF6-D32DB97077C0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D729-BDE2-40D3-B321-4BAEC4C7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13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FC5A-EFD5-430C-ACF6-D32DB97077C0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D729-BDE2-40D3-B321-4BAEC4C7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556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FC5A-EFD5-430C-ACF6-D32DB97077C0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D729-BDE2-40D3-B321-4BAEC4C7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22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FC5A-EFD5-430C-ACF6-D32DB97077C0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D729-BDE2-40D3-B321-4BAEC4C7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18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FC5A-EFD5-430C-ACF6-D32DB97077C0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D729-BDE2-40D3-B321-4BAEC4C7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729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FC5A-EFD5-430C-ACF6-D32DB97077C0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D729-BDE2-40D3-B321-4BAEC4C7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095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FC5A-EFD5-430C-ACF6-D32DB97077C0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D729-BDE2-40D3-B321-4BAEC4C7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43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2FC5A-EFD5-430C-ACF6-D32DB97077C0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7D729-BDE2-40D3-B321-4BAEC4C7D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080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Finding Quality Information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for </a:t>
            </a:r>
            <a:r>
              <a:rPr lang="en-US" b="1" dirty="0" smtClean="0"/>
              <a:t>an Academic Paper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54445"/>
            <a:ext cx="9144000" cy="1655762"/>
          </a:xfrm>
        </p:spPr>
        <p:txBody>
          <a:bodyPr/>
          <a:lstStyle/>
          <a:p>
            <a:r>
              <a:rPr lang="en-US" b="1" dirty="0"/>
              <a:t>Allan Scherlen</a:t>
            </a:r>
          </a:p>
          <a:p>
            <a:r>
              <a:rPr lang="en-US" dirty="0"/>
              <a:t>Appalachian State University </a:t>
            </a:r>
            <a:r>
              <a:rPr lang="en-US" dirty="0" smtClean="0"/>
              <a:t>Library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90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28082" y="597187"/>
            <a:ext cx="751667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Helvetica" panose="020B0604020202020204" pitchFamily="34" charset="0"/>
              </a:rPr>
              <a:t>Duan</a:t>
            </a:r>
            <a:r>
              <a:rPr lang="en-US" sz="2800" dirty="0">
                <a:latin typeface="Helvetica" panose="020B0604020202020204" pitchFamily="34" charset="0"/>
              </a:rPr>
              <a:t>, H. (2017). Emissions and temperature benefits: The role of wind power in China. </a:t>
            </a:r>
            <a:r>
              <a:rPr lang="en-US" sz="2800" i="1" dirty="0">
                <a:latin typeface="Helvetica" panose="020B0604020202020204" pitchFamily="34" charset="0"/>
              </a:rPr>
              <a:t>Environmental Research</a:t>
            </a:r>
            <a:r>
              <a:rPr lang="en-US" sz="2800" dirty="0">
                <a:latin typeface="Helvetica" panose="020B0604020202020204" pitchFamily="34" charset="0"/>
              </a:rPr>
              <a:t>, </a:t>
            </a:r>
            <a:r>
              <a:rPr lang="en-US" sz="2800" i="1" dirty="0">
                <a:latin typeface="Helvetica" panose="020B0604020202020204" pitchFamily="34" charset="0"/>
              </a:rPr>
              <a:t>152</a:t>
            </a:r>
            <a:r>
              <a:rPr lang="en-US" sz="2800" dirty="0">
                <a:latin typeface="Helvetica" panose="020B0604020202020204" pitchFamily="34" charset="0"/>
              </a:rPr>
              <a:t>342-350. 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r="8453" b="11505"/>
          <a:stretch/>
        </p:blipFill>
        <p:spPr>
          <a:xfrm>
            <a:off x="232475" y="2921107"/>
            <a:ext cx="4773478" cy="3504381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774916" y="3980799"/>
            <a:ext cx="3595606" cy="446072"/>
          </a:xfrm>
          <a:prstGeom prst="ellipse">
            <a:avLst/>
          </a:prstGeom>
          <a:noFill/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 rot="19829544">
            <a:off x="3503494" y="2664988"/>
            <a:ext cx="1938521" cy="44204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13154" y="2886009"/>
            <a:ext cx="4828649" cy="1080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Follow links in database </a:t>
            </a:r>
          </a:p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to the article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257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919" y="140329"/>
            <a:ext cx="6403786" cy="660417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563172" y="548614"/>
            <a:ext cx="425686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</a:rPr>
              <a:t>Follow links </a:t>
            </a:r>
            <a:r>
              <a:rPr lang="en-US" sz="3600" b="1" dirty="0" smtClean="0">
                <a:solidFill>
                  <a:srgbClr val="FFFF00"/>
                </a:solidFill>
              </a:rPr>
              <a:t>in the </a:t>
            </a:r>
            <a:r>
              <a:rPr lang="en-US" sz="3600" b="1" dirty="0">
                <a:solidFill>
                  <a:srgbClr val="FFFF00"/>
                </a:solidFill>
              </a:rPr>
              <a:t>database </a:t>
            </a:r>
          </a:p>
          <a:p>
            <a:pPr algn="ctr"/>
            <a:r>
              <a:rPr lang="en-US" sz="3600" b="1" dirty="0">
                <a:solidFill>
                  <a:srgbClr val="FFFF00"/>
                </a:solidFill>
              </a:rPr>
              <a:t>to the </a:t>
            </a:r>
            <a:r>
              <a:rPr lang="en-US" sz="3600" b="1" dirty="0" smtClean="0">
                <a:solidFill>
                  <a:srgbClr val="FFFF00"/>
                </a:solidFill>
              </a:rPr>
              <a:t>article </a:t>
            </a:r>
            <a:br>
              <a:rPr lang="en-US" sz="3600" b="1" dirty="0" smtClean="0">
                <a:solidFill>
                  <a:srgbClr val="FFFF00"/>
                </a:solidFill>
              </a:rPr>
            </a:br>
            <a:r>
              <a:rPr lang="en-US" sz="3600" b="1" dirty="0" smtClean="0">
                <a:solidFill>
                  <a:srgbClr val="FFFF00"/>
                </a:solidFill>
              </a:rPr>
              <a:t>–</a:t>
            </a:r>
          </a:p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Read the article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23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916" y="77490"/>
            <a:ext cx="7667625" cy="665797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245098" y="371960"/>
            <a:ext cx="368561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And examine </a:t>
            </a:r>
          </a:p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the list of works cited </a:t>
            </a:r>
          </a:p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at the end</a:t>
            </a:r>
          </a:p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of the </a:t>
            </a:r>
            <a:r>
              <a:rPr lang="en-US" sz="3200" b="1" dirty="0">
                <a:solidFill>
                  <a:srgbClr val="FFFF00"/>
                </a:solidFill>
              </a:rPr>
              <a:t>article</a:t>
            </a:r>
          </a:p>
        </p:txBody>
      </p:sp>
    </p:spTree>
    <p:extLst>
      <p:ext uri="{BB962C8B-B14F-4D97-AF65-F5344CB8AC3E}">
        <p14:creationId xmlns:p14="http://schemas.microsoft.com/office/powerpoint/2010/main" val="73055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</a:rPr>
              <a:t>Types of Sources </a:t>
            </a:r>
            <a:r>
              <a:rPr lang="en-US" b="1" dirty="0" smtClean="0"/>
              <a:t>to </a:t>
            </a:r>
            <a:r>
              <a:rPr lang="en-US" b="1" dirty="0"/>
              <a:t>S</a:t>
            </a:r>
            <a:r>
              <a:rPr lang="en-US" b="1" dirty="0" smtClean="0"/>
              <a:t>upport </a:t>
            </a:r>
            <a:r>
              <a:rPr lang="en-US" b="1" dirty="0"/>
              <a:t>Y</a:t>
            </a:r>
            <a:r>
              <a:rPr lang="en-US" b="1" dirty="0" smtClean="0"/>
              <a:t>our </a:t>
            </a:r>
            <a:r>
              <a:rPr lang="en-US" b="1" dirty="0"/>
              <a:t>P</a:t>
            </a:r>
            <a:r>
              <a:rPr lang="en-US" b="1" dirty="0" smtClean="0"/>
              <a:t>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Books</a:t>
            </a:r>
            <a:r>
              <a:rPr lang="en-US" sz="3200" b="1" dirty="0"/>
              <a:t>  </a:t>
            </a:r>
            <a:r>
              <a:rPr lang="en-US" sz="3200" dirty="0"/>
              <a:t>(Extended, broad treatment of the topic)</a:t>
            </a:r>
            <a:endParaRPr lang="en-US" sz="3200" b="1" dirty="0"/>
          </a:p>
          <a:p>
            <a:r>
              <a:rPr lang="en-US" sz="3600" b="1" dirty="0">
                <a:solidFill>
                  <a:srgbClr val="FFFF00"/>
                </a:solidFill>
              </a:rPr>
              <a:t>Scholarly Articles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200" dirty="0"/>
              <a:t>(in-depth treatment of part of the topic)</a:t>
            </a:r>
            <a:endParaRPr lang="en-US" sz="3200" b="1" dirty="0"/>
          </a:p>
          <a:p>
            <a:r>
              <a:rPr lang="en-US" sz="3600" b="1" dirty="0">
                <a:solidFill>
                  <a:srgbClr val="FFFF00"/>
                </a:solidFill>
              </a:rPr>
              <a:t>Magazine &amp; Newspaper </a:t>
            </a:r>
            <a:r>
              <a:rPr lang="en-US" sz="3200" b="1" dirty="0"/>
              <a:t>Articles </a:t>
            </a:r>
            <a:r>
              <a:rPr lang="en-US" sz="3200" dirty="0"/>
              <a:t>(general, easy &amp; current)</a:t>
            </a:r>
          </a:p>
          <a:p>
            <a:r>
              <a:rPr lang="en-US" sz="3600" b="1" dirty="0">
                <a:solidFill>
                  <a:srgbClr val="FFFF00"/>
                </a:solidFill>
              </a:rPr>
              <a:t>Primary Sources </a:t>
            </a:r>
            <a:r>
              <a:rPr lang="en-US" sz="3200" dirty="0"/>
              <a:t>-  (Data, testimony, images, artifacts) </a:t>
            </a:r>
          </a:p>
          <a:p>
            <a:pPr lvl="1"/>
            <a:r>
              <a:rPr lang="en-US" sz="3200" dirty="0"/>
              <a:t>(Examples: weather data, census data, public opinion polls, news photos) </a:t>
            </a:r>
          </a:p>
          <a:p>
            <a:r>
              <a:rPr lang="en-US" sz="3600" b="1" dirty="0">
                <a:solidFill>
                  <a:srgbClr val="FFFF00"/>
                </a:solidFill>
              </a:rPr>
              <a:t>Other Web Sources </a:t>
            </a:r>
            <a:r>
              <a:rPr lang="en-US" sz="3200" dirty="0"/>
              <a:t>( Organizations, institutes, governments)</a:t>
            </a:r>
          </a:p>
          <a:p>
            <a:r>
              <a:rPr lang="en-US" sz="3600" b="1" dirty="0">
                <a:solidFill>
                  <a:srgbClr val="FFFF00"/>
                </a:solidFill>
              </a:rPr>
              <a:t>Human Sources </a:t>
            </a:r>
            <a:r>
              <a:rPr lang="en-US" sz="3200" dirty="0"/>
              <a:t>– (Interviews, social media, etc</a:t>
            </a:r>
            <a:r>
              <a:rPr lang="en-US" sz="3200" dirty="0" smtClean="0"/>
              <a:t>.)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6470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</a:t>
            </a:r>
            <a:r>
              <a:rPr lang="en-US" b="1" dirty="0" smtClean="0">
                <a:solidFill>
                  <a:srgbClr val="FFFF00"/>
                </a:solidFill>
              </a:rPr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solidFill>
                  <a:srgbClr val="FFFF00"/>
                </a:solidFill>
              </a:rPr>
              <a:t>Find</a:t>
            </a:r>
            <a:r>
              <a:rPr lang="en-US" sz="3600" dirty="0"/>
              <a:t> your sources -- through good search strategy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solidFill>
                  <a:srgbClr val="FFFF00"/>
                </a:solidFill>
              </a:rPr>
              <a:t>Evaluate</a:t>
            </a:r>
            <a:r>
              <a:rPr lang="en-US" sz="3600" dirty="0"/>
              <a:t> each source --  as you find it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solidFill>
                  <a:srgbClr val="FFFF00"/>
                </a:solidFill>
              </a:rPr>
              <a:t>Organize and study </a:t>
            </a:r>
            <a:r>
              <a:rPr lang="en-US" sz="3600" dirty="0"/>
              <a:t>the most relevant sources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solidFill>
                  <a:srgbClr val="FFFF00"/>
                </a:solidFill>
              </a:rPr>
              <a:t>Integrate the source </a:t>
            </a:r>
            <a:r>
              <a:rPr lang="en-US" sz="3600" dirty="0"/>
              <a:t>into your paper through: </a:t>
            </a:r>
          </a:p>
          <a:p>
            <a:pPr lvl="1"/>
            <a:r>
              <a:rPr lang="en-US" sz="3200" dirty="0"/>
              <a:t>Making notes on a copy of it (pre-writing), </a:t>
            </a:r>
          </a:p>
          <a:p>
            <a:pPr lvl="1"/>
            <a:r>
              <a:rPr lang="en-US" sz="3200" dirty="0"/>
              <a:t>Making separate notes about the source, and </a:t>
            </a:r>
          </a:p>
          <a:p>
            <a:pPr lvl="1"/>
            <a:r>
              <a:rPr lang="en-US" sz="3200" dirty="0"/>
              <a:t>working information from it into your outline.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42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969" y="365125"/>
            <a:ext cx="11592733" cy="1325563"/>
          </a:xfrm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</a:rPr>
              <a:t>Selecting </a:t>
            </a:r>
            <a:r>
              <a:rPr lang="en-US" b="1" dirty="0" smtClean="0">
                <a:solidFill>
                  <a:srgbClr val="FFFF00"/>
                </a:solidFill>
              </a:rPr>
              <a:t>Library Databases </a:t>
            </a:r>
            <a:r>
              <a:rPr lang="en-US" dirty="0" smtClean="0"/>
              <a:t>to find scholarly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070" y="1872120"/>
            <a:ext cx="10515600" cy="373826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b="1" dirty="0">
                <a:solidFill>
                  <a:srgbClr val="FFFF00"/>
                </a:solidFill>
              </a:rPr>
              <a:t>What kinds of sources will be best </a:t>
            </a:r>
            <a:br>
              <a:rPr lang="en-US" sz="4000" b="1" dirty="0">
                <a:solidFill>
                  <a:srgbClr val="FFFF00"/>
                </a:solidFill>
              </a:rPr>
            </a:br>
            <a:r>
              <a:rPr lang="en-US" sz="4000" dirty="0"/>
              <a:t>for your topic </a:t>
            </a:r>
          </a:p>
          <a:p>
            <a:pPr marL="0" indent="0" algn="ctr">
              <a:buNone/>
            </a:pPr>
            <a:r>
              <a:rPr lang="en-US" sz="4000" dirty="0"/>
              <a:t>	and </a:t>
            </a:r>
            <a:r>
              <a:rPr lang="en-US" sz="4000" dirty="0" smtClean="0"/>
              <a:t>to </a:t>
            </a:r>
            <a:r>
              <a:rPr lang="en-US" sz="4000" b="1" dirty="0" smtClean="0">
                <a:solidFill>
                  <a:srgbClr val="FFFF00"/>
                </a:solidFill>
              </a:rPr>
              <a:t>what </a:t>
            </a:r>
            <a:r>
              <a:rPr lang="en-US" sz="4000" b="1" dirty="0">
                <a:solidFill>
                  <a:srgbClr val="FFFF00"/>
                </a:solidFill>
              </a:rPr>
              <a:t>sources do you have access</a:t>
            </a:r>
            <a:r>
              <a:rPr lang="en-US" b="1" dirty="0" smtClean="0">
                <a:solidFill>
                  <a:srgbClr val="FFFF00"/>
                </a:solidFill>
              </a:rPr>
              <a:t>?</a:t>
            </a:r>
          </a:p>
          <a:p>
            <a:pPr marL="0" indent="0" algn="ctr">
              <a:buNone/>
            </a:pPr>
            <a:endParaRPr lang="en-US" b="1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FF00"/>
                </a:solidFill>
              </a:rPr>
              <a:t>General Databases – </a:t>
            </a:r>
            <a:r>
              <a:rPr lang="en-US" b="1" dirty="0" smtClean="0"/>
              <a:t>Academic Search Complete</a:t>
            </a:r>
            <a:r>
              <a:rPr lang="en-US" b="1" dirty="0" smtClean="0">
                <a:solidFill>
                  <a:srgbClr val="FFFF00"/>
                </a:solidFill>
              </a:rPr>
              <a:t/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Specialized Subject Databases -  </a:t>
            </a:r>
            <a:r>
              <a:rPr lang="en-US" b="1" dirty="0" smtClean="0"/>
              <a:t>Environment Complete</a:t>
            </a:r>
            <a:r>
              <a:rPr lang="en-US" b="1" dirty="0" smtClean="0">
                <a:solidFill>
                  <a:srgbClr val="FFFF00"/>
                </a:solidFill>
              </a:rPr>
              <a:t/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Books on the Environment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Environmental Organization Websites</a:t>
            </a:r>
          </a:p>
          <a:p>
            <a:pPr marL="0" indent="0" algn="ctr">
              <a:buNone/>
            </a:pP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91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b="15859"/>
          <a:stretch/>
        </p:blipFill>
        <p:spPr>
          <a:xfrm>
            <a:off x="115269" y="149575"/>
            <a:ext cx="9307700" cy="616321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027404" y="149574"/>
            <a:ext cx="192179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What </a:t>
            </a:r>
            <a:r>
              <a:rPr lang="en-US" sz="2800" b="1" dirty="0" smtClean="0">
                <a:solidFill>
                  <a:srgbClr val="FFFF00"/>
                </a:solidFill>
              </a:rPr>
              <a:t>sources </a:t>
            </a:r>
            <a:r>
              <a:rPr lang="en-US" sz="2800" b="1" dirty="0">
                <a:solidFill>
                  <a:srgbClr val="FFFF00"/>
                </a:solidFill>
              </a:rPr>
              <a:t>will </a:t>
            </a:r>
            <a:r>
              <a:rPr lang="en-US" sz="2800" b="1" dirty="0" smtClean="0">
                <a:solidFill>
                  <a:srgbClr val="FFFF00"/>
                </a:solidFill>
              </a:rPr>
              <a:t>have info on your topic? </a:t>
            </a:r>
          </a:p>
          <a:p>
            <a:endParaRPr lang="en-US" sz="2800" b="1" dirty="0">
              <a:solidFill>
                <a:srgbClr val="FFFF00"/>
              </a:solidFill>
            </a:endParaRPr>
          </a:p>
          <a:p>
            <a:r>
              <a:rPr lang="en-US" sz="2800" dirty="0" smtClean="0"/>
              <a:t>What </a:t>
            </a:r>
            <a:r>
              <a:rPr lang="en-US" sz="2800" dirty="0"/>
              <a:t>databases do you have in your library?</a:t>
            </a:r>
          </a:p>
        </p:txBody>
      </p:sp>
    </p:spTree>
    <p:extLst>
      <p:ext uri="{BB962C8B-B14F-4D97-AF65-F5344CB8AC3E}">
        <p14:creationId xmlns:p14="http://schemas.microsoft.com/office/powerpoint/2010/main" val="181813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18454" y="761209"/>
            <a:ext cx="10888851" cy="448627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800" dirty="0" smtClean="0"/>
              <a:t>Create </a:t>
            </a:r>
            <a:r>
              <a:rPr lang="en-US" sz="4800" b="1" dirty="0" smtClean="0">
                <a:solidFill>
                  <a:srgbClr val="FFFF00"/>
                </a:solidFill>
              </a:rPr>
              <a:t>search terms </a:t>
            </a:r>
            <a:r>
              <a:rPr lang="en-US" sz="4800" dirty="0" smtClean="0"/>
              <a:t>of your topic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dirty="0" smtClean="0"/>
              <a:t>Example Topic:  </a:t>
            </a:r>
            <a:br>
              <a:rPr lang="en-US" sz="3600" dirty="0" smtClean="0"/>
            </a:br>
            <a:r>
              <a:rPr lang="en-US" sz="3600" dirty="0" smtClean="0"/>
              <a:t>Converting to </a:t>
            </a:r>
            <a:r>
              <a:rPr lang="en-US" sz="3600" dirty="0" smtClean="0">
                <a:solidFill>
                  <a:srgbClr val="FFFF00"/>
                </a:solidFill>
              </a:rPr>
              <a:t>alternative energy </a:t>
            </a:r>
            <a:r>
              <a:rPr lang="en-US" sz="3600" dirty="0" smtClean="0"/>
              <a:t>sources can reduce </a:t>
            </a:r>
            <a:r>
              <a:rPr lang="en-US" sz="3600" dirty="0" smtClean="0">
                <a:solidFill>
                  <a:srgbClr val="FFFF00"/>
                </a:solidFill>
              </a:rPr>
              <a:t>global warming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6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dirty="0" smtClean="0"/>
              <a:t>Search Terms:  </a:t>
            </a:r>
            <a:r>
              <a:rPr lang="en-US" sz="3600" b="1" dirty="0" smtClean="0">
                <a:solidFill>
                  <a:srgbClr val="FFFF00"/>
                </a:solidFill>
              </a:rPr>
              <a:t>Global warming </a:t>
            </a:r>
            <a:r>
              <a:rPr lang="en-US" sz="3600" dirty="0" smtClean="0"/>
              <a:t>and </a:t>
            </a:r>
            <a:r>
              <a:rPr lang="en-US" sz="3600" b="1" dirty="0" smtClean="0">
                <a:solidFill>
                  <a:srgbClr val="FFFF00"/>
                </a:solidFill>
              </a:rPr>
              <a:t>alternative energy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 rot="2241138">
            <a:off x="6443953" y="3696695"/>
            <a:ext cx="1456841" cy="356461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 rot="3402256">
            <a:off x="2884306" y="3794198"/>
            <a:ext cx="1135045" cy="38584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40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r="6836" b="21080"/>
          <a:stretch/>
        </p:blipFill>
        <p:spPr>
          <a:xfrm>
            <a:off x="576828" y="166688"/>
            <a:ext cx="9388582" cy="5149232"/>
          </a:xfrm>
          <a:prstGeom prst="rect">
            <a:avLst/>
          </a:prstGeom>
        </p:spPr>
      </p:pic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759417" y="526942"/>
            <a:ext cx="4355024" cy="1131378"/>
          </a:xfrm>
          <a:prstGeom prst="rect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tIns="0">
            <a:spAutoFit/>
          </a:bodyPr>
          <a:lstStyle>
            <a:lvl1pPr marL="457200" algn="ctr">
              <a:spcBef>
                <a:spcPct val="5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defRPr sz="1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spcBef>
                <a:spcPct val="5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defRPr sz="1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spcBef>
                <a:spcPct val="5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defRPr sz="1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spcBef>
                <a:spcPct val="5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defRPr sz="1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spcBef>
                <a:spcPct val="5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defRPr sz="1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defRPr sz="1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defRPr sz="1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defRPr sz="1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defRPr sz="1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CN" altLang="en-US">
              <a:ea typeface="SimSun" panose="02010600030101010101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6828" y="5528893"/>
            <a:ext cx="90631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First do a </a:t>
            </a:r>
            <a:r>
              <a:rPr lang="en-US" sz="3200" dirty="0" smtClean="0">
                <a:solidFill>
                  <a:srgbClr val="FFFF00"/>
                </a:solidFill>
              </a:rPr>
              <a:t>KEYWORD</a:t>
            </a:r>
            <a:r>
              <a:rPr lang="en-US" sz="3200" dirty="0" smtClean="0"/>
              <a:t> search and examine results for other words or additional words to search </a:t>
            </a:r>
            <a:endParaRPr lang="en-US" sz="3200" dirty="0"/>
          </a:p>
        </p:txBody>
      </p:sp>
      <p:sp>
        <p:nvSpPr>
          <p:cNvPr id="6" name="Right Arrow 5"/>
          <p:cNvSpPr/>
          <p:nvPr/>
        </p:nvSpPr>
        <p:spPr>
          <a:xfrm rot="3136666" flipV="1">
            <a:off x="3485968" y="2040031"/>
            <a:ext cx="690393" cy="320298"/>
          </a:xfrm>
          <a:prstGeom prst="rightArrow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859079" y="2588214"/>
            <a:ext cx="1193369" cy="340964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299918" y="4662404"/>
            <a:ext cx="1193369" cy="340964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3136666" flipV="1">
            <a:off x="1832558" y="4136091"/>
            <a:ext cx="640829" cy="284795"/>
          </a:xfrm>
          <a:prstGeom prst="rightArrow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32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1009" y="2322871"/>
            <a:ext cx="952324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Adding Search Words:  </a:t>
            </a:r>
          </a:p>
          <a:p>
            <a:r>
              <a:rPr lang="en-US" sz="3600" b="1" dirty="0" smtClean="0">
                <a:solidFill>
                  <a:srgbClr val="FFFF00"/>
                </a:solidFill>
              </a:rPr>
              <a:t>Global </a:t>
            </a:r>
            <a:r>
              <a:rPr lang="en-US" sz="3600" b="1" dirty="0">
                <a:solidFill>
                  <a:srgbClr val="FFFF00"/>
                </a:solidFill>
              </a:rPr>
              <a:t>warming </a:t>
            </a:r>
            <a:r>
              <a:rPr lang="en-US" sz="3600" dirty="0"/>
              <a:t>and </a:t>
            </a:r>
            <a:r>
              <a:rPr lang="en-US" sz="3600" b="1" dirty="0">
                <a:solidFill>
                  <a:srgbClr val="FFFF00"/>
                </a:solidFill>
              </a:rPr>
              <a:t>alternative </a:t>
            </a:r>
            <a:r>
              <a:rPr lang="en-US" sz="3600" b="1" dirty="0" smtClean="0">
                <a:solidFill>
                  <a:srgbClr val="FFFF00"/>
                </a:solidFill>
              </a:rPr>
              <a:t>energy </a:t>
            </a:r>
            <a:r>
              <a:rPr lang="en-US" sz="3600" b="1" dirty="0" smtClean="0"/>
              <a:t>and</a:t>
            </a:r>
            <a:r>
              <a:rPr lang="en-US" sz="3600" b="1" dirty="0" smtClean="0">
                <a:solidFill>
                  <a:srgbClr val="FFFF00"/>
                </a:solidFill>
              </a:rPr>
              <a:t> wind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01607" y="687113"/>
            <a:ext cx="845936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/>
              <a:t>Adding </a:t>
            </a:r>
            <a:r>
              <a:rPr lang="en-US" sz="4400" b="1" dirty="0" smtClean="0">
                <a:solidFill>
                  <a:srgbClr val="FFFF00"/>
                </a:solidFill>
              </a:rPr>
              <a:t>search </a:t>
            </a:r>
            <a:r>
              <a:rPr lang="en-US" sz="4400" b="1" dirty="0">
                <a:solidFill>
                  <a:srgbClr val="FFFF00"/>
                </a:solidFill>
              </a:rPr>
              <a:t>terms </a:t>
            </a:r>
            <a:r>
              <a:rPr lang="en-US" sz="4400" dirty="0" smtClean="0"/>
              <a:t> to your search</a:t>
            </a:r>
            <a:endParaRPr lang="en-US" sz="4400" dirty="0"/>
          </a:p>
        </p:txBody>
      </p:sp>
      <p:sp>
        <p:nvSpPr>
          <p:cNvPr id="4" name="Right Arrow 3"/>
          <p:cNvSpPr/>
          <p:nvPr/>
        </p:nvSpPr>
        <p:spPr>
          <a:xfrm rot="2241138">
            <a:off x="8700429" y="2310828"/>
            <a:ext cx="746702" cy="429757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71043" y="4701376"/>
            <a:ext cx="94541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Global warming </a:t>
            </a:r>
            <a:r>
              <a:rPr lang="en-US" sz="3600" dirty="0"/>
              <a:t>and </a:t>
            </a:r>
            <a:r>
              <a:rPr lang="en-US" sz="3600" b="1" dirty="0" smtClean="0">
                <a:solidFill>
                  <a:srgbClr val="FFFF00"/>
                </a:solidFill>
              </a:rPr>
              <a:t>energy </a:t>
            </a:r>
            <a:r>
              <a:rPr lang="en-US" sz="3600" b="1" dirty="0"/>
              <a:t>and</a:t>
            </a:r>
            <a:r>
              <a:rPr lang="en-US" sz="3600" b="1" dirty="0">
                <a:solidFill>
                  <a:srgbClr val="FFFF00"/>
                </a:solidFill>
              </a:rPr>
              <a:t> </a:t>
            </a:r>
            <a:r>
              <a:rPr lang="en-US" sz="3600" b="1" dirty="0" smtClean="0">
                <a:solidFill>
                  <a:srgbClr val="FFFF00"/>
                </a:solidFill>
              </a:rPr>
              <a:t>wind </a:t>
            </a:r>
            <a:r>
              <a:rPr lang="en-US" sz="3600" b="1" dirty="0" smtClean="0"/>
              <a:t>and</a:t>
            </a:r>
            <a:r>
              <a:rPr lang="en-US" sz="3600" b="1" dirty="0" smtClean="0">
                <a:solidFill>
                  <a:srgbClr val="FFFF00"/>
                </a:solidFill>
              </a:rPr>
              <a:t> China 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 rot="2760358">
            <a:off x="8258978" y="4031117"/>
            <a:ext cx="775296" cy="43754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1043" y="4070309"/>
            <a:ext cx="7045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Adding and Removing </a:t>
            </a:r>
            <a:r>
              <a:rPr lang="en-US" sz="3600" dirty="0"/>
              <a:t>M</a:t>
            </a:r>
            <a:r>
              <a:rPr lang="en-US" sz="3600" dirty="0" smtClean="0"/>
              <a:t>ore Words: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3757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r="8453" b="11505"/>
          <a:stretch/>
        </p:blipFill>
        <p:spPr>
          <a:xfrm>
            <a:off x="108488" y="162409"/>
            <a:ext cx="8772041" cy="6439869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1131377" y="1828800"/>
            <a:ext cx="7113722" cy="1224368"/>
          </a:xfrm>
          <a:prstGeom prst="ellipse">
            <a:avLst/>
          </a:prstGeom>
          <a:noFill/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59659" y="501134"/>
            <a:ext cx="27120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b="1" dirty="0" smtClean="0">
                <a:solidFill>
                  <a:srgbClr val="FFFF00"/>
                </a:solidFill>
              </a:rPr>
              <a:t>Refined search:</a:t>
            </a:r>
          </a:p>
          <a:p>
            <a:pPr algn="r"/>
            <a:endParaRPr lang="en-US" sz="2800" b="1" dirty="0" smtClean="0">
              <a:solidFill>
                <a:srgbClr val="FFFF00"/>
              </a:solidFill>
            </a:endParaRPr>
          </a:p>
          <a:p>
            <a:pPr algn="r"/>
            <a:r>
              <a:rPr lang="en-US" sz="2800" b="1" dirty="0" smtClean="0">
                <a:solidFill>
                  <a:srgbClr val="FFFF00"/>
                </a:solidFill>
              </a:rPr>
              <a:t>Global </a:t>
            </a:r>
            <a:r>
              <a:rPr lang="en-US" sz="2800" b="1" dirty="0">
                <a:solidFill>
                  <a:srgbClr val="FFFF00"/>
                </a:solidFill>
              </a:rPr>
              <a:t>warming </a:t>
            </a:r>
            <a:r>
              <a:rPr lang="en-US" sz="2800" dirty="0"/>
              <a:t>and </a:t>
            </a:r>
            <a:r>
              <a:rPr lang="en-US" sz="2800" b="1" dirty="0" smtClean="0">
                <a:solidFill>
                  <a:srgbClr val="FFFF00"/>
                </a:solidFill>
              </a:rPr>
              <a:t>energy </a:t>
            </a:r>
            <a:r>
              <a:rPr lang="en-US" sz="2800" b="1" dirty="0"/>
              <a:t>and</a:t>
            </a:r>
            <a:r>
              <a:rPr lang="en-US" sz="2800" b="1" dirty="0">
                <a:solidFill>
                  <a:srgbClr val="FFFF00"/>
                </a:solidFill>
              </a:rPr>
              <a:t> wind </a:t>
            </a:r>
            <a:r>
              <a:rPr lang="en-US" sz="2800" b="1" dirty="0"/>
              <a:t>and</a:t>
            </a:r>
            <a:r>
              <a:rPr lang="en-US" sz="2800" b="1" dirty="0">
                <a:solidFill>
                  <a:srgbClr val="FFFF00"/>
                </a:solidFill>
              </a:rPr>
              <a:t> China </a:t>
            </a:r>
          </a:p>
        </p:txBody>
      </p:sp>
    </p:spTree>
    <p:extLst>
      <p:ext uri="{BB962C8B-B14F-4D97-AF65-F5344CB8AC3E}">
        <p14:creationId xmlns:p14="http://schemas.microsoft.com/office/powerpoint/2010/main" val="359282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274</TotalTime>
  <Words>315</Words>
  <Application>Microsoft Office PowerPoint</Application>
  <PresentationFormat>Widescreen</PresentationFormat>
  <Paragraphs>64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SimSun</vt:lpstr>
      <vt:lpstr>Arial</vt:lpstr>
      <vt:lpstr>Calibri</vt:lpstr>
      <vt:lpstr>Calibri Light</vt:lpstr>
      <vt:lpstr>Helvetica</vt:lpstr>
      <vt:lpstr>Wingdings</vt:lpstr>
      <vt:lpstr>Office Theme</vt:lpstr>
      <vt:lpstr>Finding Quality Information for an Academic Paper </vt:lpstr>
      <vt:lpstr>Types of Sources to Support Your Paper</vt:lpstr>
      <vt:lpstr>The Process</vt:lpstr>
      <vt:lpstr>Selecting Library Databases to find scholarly works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Appalachian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 Quality Information for a Research Paper</dc:title>
  <dc:creator>Scherlen, Allan Gregory</dc:creator>
  <cp:lastModifiedBy>Scherlen, Allan Gregory</cp:lastModifiedBy>
  <cp:revision>13</cp:revision>
  <dcterms:created xsi:type="dcterms:W3CDTF">2017-02-23T20:05:34Z</dcterms:created>
  <dcterms:modified xsi:type="dcterms:W3CDTF">2017-02-28T17:34:00Z</dcterms:modified>
</cp:coreProperties>
</file>