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Dosis"/>
      <p:regular r:id="rId14"/>
      <p:bold r:id="rId15"/>
    </p:embeddedFon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Dosis-bold.fntdata"/><Relationship Id="rId14" Type="http://schemas.openxmlformats.org/officeDocument/2006/relationships/font" Target="fonts/Dosis-regular.fntdata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slide" Target="slides/slide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2.xml"/><Relationship Id="rId18" Type="http://schemas.openxmlformats.org/officeDocument/2006/relationships/font" Target="fonts/Robo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bg>
      <p:bgPr>
        <a:solidFill>
          <a:srgbClr val="22222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1025" y="-11025"/>
            <a:ext cx="9144000" cy="5143500"/>
          </a:xfrm>
          <a:prstGeom prst="rect">
            <a:avLst/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086350" y="-38100"/>
            <a:ext cx="4114800" cy="5219700"/>
          </a:xfrm>
          <a:custGeom>
            <a:pathLst>
              <a:path extrusionOk="0" h="208788" w="164592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8700">
              <a:alpha val="85380"/>
            </a:srgbClr>
          </a:solidFill>
          <a:ln>
            <a:noFill/>
          </a:ln>
        </p:spPr>
      </p:sp>
      <p:sp>
        <p:nvSpPr>
          <p:cNvPr id="12" name="Shape 12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fmla="val 51542" name="adj"/>
            </a:avLst>
          </a:prstGeom>
          <a:solidFill>
            <a:srgbClr val="FFFFFF">
              <a:alpha val="1769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3" name="Shape 13"/>
          <p:cNvSpPr/>
          <p:nvPr/>
        </p:nvSpPr>
        <p:spPr>
          <a:xfrm flipH="1">
            <a:off x="1028474" y="416640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52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-55075" y="-38100"/>
            <a:ext cx="3312625" cy="5214650"/>
          </a:xfrm>
          <a:custGeom>
            <a:pathLst>
              <a:path extrusionOk="0" h="208586" w="132505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91" name="Shape 91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fmla="val 75009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 inverted">
    <p:bg>
      <p:bgPr>
        <a:solidFill>
          <a:srgbClr val="22222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-55075" y="-38100"/>
            <a:ext cx="3312625" cy="5214650"/>
          </a:xfrm>
          <a:custGeom>
            <a:pathLst>
              <a:path extrusionOk="0" h="208586" w="132505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</p:sp>
      <p:sp>
        <p:nvSpPr>
          <p:cNvPr id="97" name="Shape 97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fmla="val 7500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ubtitle">
    <p:bg>
      <p:bgPr>
        <a:solidFill>
          <a:srgbClr val="FF8700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5086350" y="-38100"/>
            <a:ext cx="4114800" cy="5219700"/>
          </a:xfrm>
          <a:custGeom>
            <a:pathLst>
              <a:path extrusionOk="0" h="208788" w="164592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17" name="Shape 17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fmla="val 51542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8" name="Shape 18"/>
          <p:cNvSpPr/>
          <p:nvPr/>
        </p:nvSpPr>
        <p:spPr>
          <a:xfrm flipH="1">
            <a:off x="1028474" y="416640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ctrTitle"/>
          </p:nvPr>
        </p:nvSpPr>
        <p:spPr>
          <a:xfrm>
            <a:off x="1028475" y="2345350"/>
            <a:ext cx="5220000" cy="1159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1028475" y="3449650"/>
            <a:ext cx="5220000" cy="57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1pPr>
            <a:lvl2pPr lvl="1" rtl="0">
              <a:spcBef>
                <a:spcPts val="0"/>
              </a:spcBef>
              <a:buClr>
                <a:srgbClr val="222222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222222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4pPr>
            <a:lvl5pPr lvl="4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5pPr>
            <a:lvl6pPr lvl="5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6pPr>
            <a:lvl7pPr lvl="6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7pPr>
            <a:lvl8pPr lvl="7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8pPr>
            <a:lvl9pPr lvl="8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44050" y="-38100"/>
            <a:ext cx="4139800" cy="5192625"/>
          </a:xfrm>
          <a:custGeom>
            <a:pathLst>
              <a:path extrusionOk="0" h="207705" w="165592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23" name="Shape 23"/>
          <p:cNvSpPr/>
          <p:nvPr/>
        </p:nvSpPr>
        <p:spPr>
          <a:xfrm flipH="1">
            <a:off x="-647600" y="-14750"/>
            <a:ext cx="24819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990375" y="1021950"/>
            <a:ext cx="7343100" cy="3372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SzPct val="100000"/>
              <a:defRPr i="1" sz="3600"/>
            </a:lvl1pPr>
            <a:lvl2pPr lvl="1" rtl="0">
              <a:spcBef>
                <a:spcPts val="0"/>
              </a:spcBef>
              <a:buSzPct val="100000"/>
              <a:defRPr i="1" sz="3600"/>
            </a:lvl2pPr>
            <a:lvl3pPr lvl="2" rtl="0">
              <a:spcBef>
                <a:spcPts val="0"/>
              </a:spcBef>
              <a:buSzPct val="100000"/>
              <a:defRPr i="1" sz="3600"/>
            </a:lvl3pPr>
            <a:lvl4pPr lvl="3" rtl="0">
              <a:spcBef>
                <a:spcPts val="0"/>
              </a:spcBef>
              <a:buSzPct val="100000"/>
              <a:defRPr i="1" sz="3600"/>
            </a:lvl4pPr>
            <a:lvl5pPr lvl="4" rtl="0">
              <a:spcBef>
                <a:spcPts val="0"/>
              </a:spcBef>
              <a:buSzPct val="100000"/>
              <a:defRPr i="1" sz="3600"/>
            </a:lvl5pPr>
            <a:lvl6pPr lvl="5" rtl="0">
              <a:spcBef>
                <a:spcPts val="0"/>
              </a:spcBef>
              <a:buSzPct val="100000"/>
              <a:defRPr i="1" sz="3600"/>
            </a:lvl6pPr>
            <a:lvl7pPr lvl="6" rtl="0">
              <a:spcBef>
                <a:spcPts val="0"/>
              </a:spcBef>
              <a:buSzPct val="100000"/>
              <a:defRPr i="1" sz="3600"/>
            </a:lvl7pPr>
            <a:lvl8pPr lvl="7" rtl="0">
              <a:spcBef>
                <a:spcPts val="0"/>
              </a:spcBef>
              <a:buSzPct val="100000"/>
              <a:defRPr i="1" sz="3600"/>
            </a:lvl8pPr>
            <a:lvl9pPr lvl="8">
              <a:spcBef>
                <a:spcPts val="0"/>
              </a:spcBef>
              <a:buSzPct val="100000"/>
              <a:defRPr i="1" sz="3600"/>
            </a:lvl9pPr>
          </a:lstStyle>
          <a:p/>
        </p:txBody>
      </p:sp>
      <p:sp>
        <p:nvSpPr>
          <p:cNvPr id="25" name="Shape 25"/>
          <p:cNvSpPr txBox="1"/>
          <p:nvPr/>
        </p:nvSpPr>
        <p:spPr>
          <a:xfrm>
            <a:off x="-121150" y="-271850"/>
            <a:ext cx="1955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50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</a:p>
        </p:txBody>
      </p:sp>
      <p:sp>
        <p:nvSpPr>
          <p:cNvPr id="26" name="Shape 26"/>
          <p:cNvSpPr/>
          <p:nvPr/>
        </p:nvSpPr>
        <p:spPr>
          <a:xfrm flipH="1">
            <a:off x="1440947" y="-14750"/>
            <a:ext cx="7458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6957298" y="4394650"/>
            <a:ext cx="26439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/>
        </p:nvSpPr>
        <p:spPr>
          <a:xfrm>
            <a:off x="6957475" y="4137550"/>
            <a:ext cx="21864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50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”</a:t>
            </a:r>
          </a:p>
        </p:txBody>
      </p:sp>
      <p:sp>
        <p:nvSpPr>
          <p:cNvPr id="29" name="Shape 29"/>
          <p:cNvSpPr/>
          <p:nvPr/>
        </p:nvSpPr>
        <p:spPr>
          <a:xfrm flipH="1">
            <a:off x="6626547" y="4394650"/>
            <a:ext cx="7458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+ 1 colum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-55075" y="-38100"/>
            <a:ext cx="3312625" cy="5214650"/>
          </a:xfrm>
          <a:custGeom>
            <a:pathLst>
              <a:path extrusionOk="0" h="208586" w="132505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Shape 32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fmla="val 75009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+ 2 column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-55075" y="-38100"/>
            <a:ext cx="3312625" cy="5214650"/>
          </a:xfrm>
          <a:custGeom>
            <a:pathLst>
              <a:path extrusionOk="0" h="208586" w="132505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42" name="Shape 42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fmla="val 75009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 txBox="1"/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b="0" sz="2400"/>
            </a:lvl1pPr>
            <a:lvl2pPr lvl="1">
              <a:spcBef>
                <a:spcPts val="0"/>
              </a:spcBef>
              <a:buSzPct val="100000"/>
              <a:defRPr b="0" sz="2400"/>
            </a:lvl2pPr>
            <a:lvl3pPr lvl="2">
              <a:spcBef>
                <a:spcPts val="0"/>
              </a:spcBef>
              <a:buSzPct val="100000"/>
              <a:defRPr b="0" sz="2400"/>
            </a:lvl3pPr>
            <a:lvl4pPr lvl="3">
              <a:spcBef>
                <a:spcPts val="0"/>
              </a:spcBef>
              <a:buSzPct val="100000"/>
              <a:defRPr b="0" sz="2400"/>
            </a:lvl4pPr>
            <a:lvl5pPr lvl="4">
              <a:spcBef>
                <a:spcPts val="0"/>
              </a:spcBef>
              <a:buSzPct val="100000"/>
              <a:defRPr b="0" sz="2400"/>
            </a:lvl5pPr>
            <a:lvl6pPr lvl="5">
              <a:spcBef>
                <a:spcPts val="0"/>
              </a:spcBef>
              <a:buSzPct val="100000"/>
              <a:defRPr b="0" sz="2400"/>
            </a:lvl6pPr>
            <a:lvl7pPr lvl="6">
              <a:spcBef>
                <a:spcPts val="0"/>
              </a:spcBef>
              <a:buSzPct val="100000"/>
              <a:defRPr b="0" sz="2400"/>
            </a:lvl7pPr>
            <a:lvl8pPr lvl="7">
              <a:spcBef>
                <a:spcPts val="0"/>
              </a:spcBef>
              <a:buSzPct val="100000"/>
              <a:defRPr b="0" sz="2400"/>
            </a:lvl8pPr>
            <a:lvl9pPr lvl="8">
              <a:spcBef>
                <a:spcPts val="0"/>
              </a:spcBef>
              <a:buSzPct val="100000"/>
              <a:defRPr b="0"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1101375" y="1311550"/>
            <a:ext cx="3681900" cy="353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5004949" y="1311550"/>
            <a:ext cx="3681900" cy="353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+ 3 column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-55075" y="-38100"/>
            <a:ext cx="3312625" cy="5214650"/>
          </a:xfrm>
          <a:custGeom>
            <a:pathLst>
              <a:path extrusionOk="0" h="208586" w="132505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53" name="Shape 53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fmla="val 75009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1104900" y="1224350"/>
            <a:ext cx="2423100" cy="354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3652188" y="1224350"/>
            <a:ext cx="2423100" cy="354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61" name="Shape 61"/>
          <p:cNvSpPr txBox="1"/>
          <p:nvPr>
            <p:ph idx="3" type="body"/>
          </p:nvPr>
        </p:nvSpPr>
        <p:spPr>
          <a:xfrm>
            <a:off x="6199477" y="1224350"/>
            <a:ext cx="2423100" cy="354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-55075" y="-38100"/>
            <a:ext cx="3312625" cy="5214650"/>
          </a:xfrm>
          <a:custGeom>
            <a:pathLst>
              <a:path extrusionOk="0" h="208586" w="132505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65" name="Shape 65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fmla="val 75009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Image background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-55075" y="-38100"/>
            <a:ext cx="3312625" cy="5214650"/>
          </a:xfrm>
          <a:custGeom>
            <a:pathLst>
              <a:path extrusionOk="0" h="208586" w="132505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74" name="Shape 74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fmla="val 7500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fmla="val 51542" name="adj"/>
            </a:avLst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-55075" y="-38100"/>
            <a:ext cx="3312625" cy="5214650"/>
          </a:xfrm>
          <a:custGeom>
            <a:pathLst>
              <a:path extrusionOk="0" h="208586" w="132505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83" name="Shape 83"/>
          <p:cNvSpPr/>
          <p:nvPr/>
        </p:nvSpPr>
        <p:spPr>
          <a:xfrm flipH="1">
            <a:off x="742953" y="4406300"/>
            <a:ext cx="75057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7861618" y="4406300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fmla="val 75009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1123950" y="4406300"/>
            <a:ext cx="6737400" cy="749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36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1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rgbClr val="FF8700"/>
              </a:buClr>
              <a:buSzPct val="100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fld id="{00000000-1234-1234-1234-123412341234}" type="slidenum">
              <a:rPr b="1" lang="en" sz="13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ctrTitle"/>
          </p:nvPr>
        </p:nvSpPr>
        <p:spPr>
          <a:xfrm>
            <a:off x="1028475" y="0"/>
            <a:ext cx="5327400" cy="4020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ACADEMIC WRITING IN ENGLISH: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GATHERING IDEAS</a:t>
            </a:r>
          </a:p>
        </p:txBody>
      </p:sp>
      <p:sp>
        <p:nvSpPr>
          <p:cNvPr id="106" name="Shape 106"/>
          <p:cNvSpPr txBox="1"/>
          <p:nvPr>
            <p:ph idx="4294967295" type="subTitle"/>
          </p:nvPr>
        </p:nvSpPr>
        <p:spPr>
          <a:xfrm>
            <a:off x="1140575" y="4358700"/>
            <a:ext cx="7613400" cy="78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Dr. Bret Zawilski, Assistant Professor of Rhetoric and Composition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</a:rPr>
              <a:t>Appalachian State University, Boone NC USA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4294967295" type="ctrTitle"/>
          </p:nvPr>
        </p:nvSpPr>
        <p:spPr>
          <a:xfrm>
            <a:off x="1100450" y="2654300"/>
            <a:ext cx="7367400" cy="115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>
                <a:solidFill>
                  <a:srgbClr val="FF8700"/>
                </a:solidFill>
              </a:rPr>
              <a:t>INVENTION</a:t>
            </a:r>
          </a:p>
        </p:txBody>
      </p:sp>
      <p:sp>
        <p:nvSpPr>
          <p:cNvPr id="112" name="Shape 112"/>
          <p:cNvSpPr txBox="1"/>
          <p:nvPr>
            <p:ph idx="4294967295" type="subTitle"/>
          </p:nvPr>
        </p:nvSpPr>
        <p:spPr>
          <a:xfrm>
            <a:off x="1100450" y="3644300"/>
            <a:ext cx="5901300" cy="78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2400"/>
              <a:t>The development of ideas and arguments. Finding information and re-discovering what you already know of a topic.</a:t>
            </a:r>
          </a:p>
        </p:txBody>
      </p:sp>
      <p:grpSp>
        <p:nvGrpSpPr>
          <p:cNvPr id="113" name="Shape 113"/>
          <p:cNvGrpSpPr/>
          <p:nvPr/>
        </p:nvGrpSpPr>
        <p:grpSpPr>
          <a:xfrm>
            <a:off x="6759208" y="507617"/>
            <a:ext cx="1645833" cy="1645811"/>
            <a:chOff x="6643075" y="3664250"/>
            <a:chExt cx="407950" cy="407975"/>
          </a:xfrm>
        </p:grpSpPr>
        <p:sp>
          <p:nvSpPr>
            <p:cNvPr id="114" name="Shape 114"/>
            <p:cNvSpPr/>
            <p:nvPr/>
          </p:nvSpPr>
          <p:spPr>
            <a:xfrm>
              <a:off x="6794075" y="3815250"/>
              <a:ext cx="211300" cy="211300"/>
            </a:xfrm>
            <a:custGeom>
              <a:pathLst>
                <a:path extrusionOk="0" fill="none" h="8452" w="8452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cap="rnd" cmpd="sng" w="19050">
              <a:solidFill>
                <a:srgbClr val="22222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6643075" y="3664250"/>
              <a:ext cx="407950" cy="407975"/>
            </a:xfrm>
            <a:custGeom>
              <a:pathLst>
                <a:path extrusionOk="0" fill="none" h="16319" w="16318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cap="rnd" cmpd="sng" w="19050">
              <a:solidFill>
                <a:srgbClr val="22222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6" name="Shape 116"/>
          <p:cNvGrpSpPr/>
          <p:nvPr/>
        </p:nvGrpSpPr>
        <p:grpSpPr>
          <a:xfrm rot="-587494">
            <a:off x="6662475" y="2367984"/>
            <a:ext cx="676638" cy="676643"/>
            <a:chOff x="576250" y="4319400"/>
            <a:chExt cx="442075" cy="442050"/>
          </a:xfrm>
        </p:grpSpPr>
        <p:sp>
          <p:nvSpPr>
            <p:cNvPr id="117" name="Shape 117"/>
            <p:cNvSpPr/>
            <p:nvPr/>
          </p:nvSpPr>
          <p:spPr>
            <a:xfrm>
              <a:off x="576250" y="4319400"/>
              <a:ext cx="442075" cy="442050"/>
            </a:xfrm>
            <a:custGeom>
              <a:pathLst>
                <a:path extrusionOk="0" fill="none" h="17682" w="17683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cap="rnd" cmpd="sng" w="19050">
              <a:solidFill>
                <a:srgbClr val="22222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595725" y="4668875"/>
              <a:ext cx="73100" cy="73100"/>
            </a:xfrm>
            <a:custGeom>
              <a:pathLst>
                <a:path extrusionOk="0" fill="none" h="2924" w="2924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cap="rnd" cmpd="sng" w="19050">
              <a:solidFill>
                <a:srgbClr val="22222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652350" y="4711500"/>
              <a:ext cx="46925" cy="46925"/>
            </a:xfrm>
            <a:custGeom>
              <a:pathLst>
                <a:path extrusionOk="0" fill="none" h="1877" w="1877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cap="rnd" cmpd="sng" w="19050">
              <a:solidFill>
                <a:srgbClr val="22222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579300" y="4638450"/>
              <a:ext cx="46900" cy="46900"/>
            </a:xfrm>
            <a:custGeom>
              <a:pathLst>
                <a:path extrusionOk="0" fill="none" h="1876" w="1876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cap="rnd" cmpd="sng" w="19050">
              <a:solidFill>
                <a:srgbClr val="22222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1" name="Shape 121"/>
          <p:cNvSpPr/>
          <p:nvPr/>
        </p:nvSpPr>
        <p:spPr>
          <a:xfrm>
            <a:off x="6365360" y="887712"/>
            <a:ext cx="257245" cy="245627"/>
          </a:xfrm>
          <a:custGeom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87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/>
        </p:nvSpPr>
        <p:spPr>
          <a:xfrm rot="2697415">
            <a:off x="8060604" y="2145272"/>
            <a:ext cx="390521" cy="372885"/>
          </a:xfrm>
          <a:custGeom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87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8369545" y="1932400"/>
            <a:ext cx="156408" cy="149416"/>
          </a:xfrm>
          <a:custGeom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87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/>
        </p:nvSpPr>
        <p:spPr>
          <a:xfrm rot="1279885">
            <a:off x="6187127" y="1628627"/>
            <a:ext cx="156401" cy="149397"/>
          </a:xfrm>
          <a:custGeom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9050">
            <a:solidFill>
              <a:srgbClr val="FF87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Two Methods for Gathering Ideas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Mindmapping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Using a visual organization technique to discover connections between ideas.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Freewriting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 way to begin writing by putting down everything you know about a topic without considering format or style.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Mindmapping Demo</a:t>
            </a:r>
          </a:p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Mindmapping: In Review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1104900" y="1430025"/>
            <a:ext cx="7581900" cy="364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Purpose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To visually organize your ideas or what you know about a topic.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To build connections between ideas.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Tools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Digital programs for mindmapping exist, but…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...pen and paper are also very effective.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Using Mindmaps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A great technique when you are just beginning to think about the topic you want to develop in your paper.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Focus on listing as many ideas as you can; don’t focus on making your mindmap “beautiful.”</a:t>
            </a: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Freewriting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1104900" y="1430025"/>
            <a:ext cx="7581900" cy="364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What is freewriting?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An approach to composing your first draft that quickly gets your ideas into your paper.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It is not meant to be writing that your final audience reads. Instead, it is meant to help you develop your ideas and arguments.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Rules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Set a time period at first--5 minutes or so--and write for the duration of that time. Do not stop writing or make corrections.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If your writing moves away from your topic, do not worry because you can make changes to it later.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ct val="133333"/>
              <a:buFont typeface="Roboto"/>
            </a:pPr>
            <a:r>
              <a:t/>
            </a:r>
            <a:endParaRPr sz="1800"/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1104900" y="1430025"/>
            <a:ext cx="7581900" cy="364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Why is gathering your ideas an important stage?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It will help you: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List ideas you want to write about.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Develop arguments about a topic.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Determine what kind of research you will need to conduct.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Get started writing earlier in the process.</a:t>
            </a:r>
          </a:p>
        </p:txBody>
      </p:sp>
      <p:sp>
        <p:nvSpPr>
          <p:cNvPr id="160" name="Shape 160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Freewriting Demonstration Here</a:t>
            </a:r>
          </a:p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ctrTitle"/>
          </p:nvPr>
        </p:nvSpPr>
        <p:spPr>
          <a:xfrm>
            <a:off x="1018725" y="234325"/>
            <a:ext cx="5220000" cy="1159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Your Assignment</a:t>
            </a:r>
          </a:p>
        </p:txBody>
      </p:sp>
      <p:sp>
        <p:nvSpPr>
          <p:cNvPr id="173" name="Shape 173"/>
          <p:cNvSpPr txBox="1"/>
          <p:nvPr>
            <p:ph idx="1" type="subTitle"/>
          </p:nvPr>
        </p:nvSpPr>
        <p:spPr>
          <a:xfrm>
            <a:off x="1069750" y="1775125"/>
            <a:ext cx="7564200" cy="1598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Create a mindmap about a topic you would like to explore in an academic essay.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After you create your mindmap, spend 10 minutes freewriting about that topic.</a:t>
            </a:r>
          </a:p>
        </p:txBody>
      </p:sp>
      <p:sp>
        <p:nvSpPr>
          <p:cNvPr id="174" name="Shape 174"/>
          <p:cNvSpPr txBox="1"/>
          <p:nvPr>
            <p:ph idx="4294967295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illiam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